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Override PartName="/ppt/embeddings/oleObject4.bin" ContentType="application/vnd.openxmlformats-officedocument.oleObject"/>
  <Default Extension="emf" ContentType="image/x-emf"/>
  <Override PartName="/ppt/slides/slide14.xml" ContentType="application/vnd.openxmlformats-officedocument.presentationml.slide+xml"/>
  <Default Extension="rels" ContentType="application/vnd.openxmlformats-package.relationships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embeddings/oleObject12.bin" ContentType="application/vnd.openxmlformats-officedocument.oleObject"/>
  <Override PartName="/ppt/embeddings/oleObject9.bin" ContentType="application/vnd.openxmlformats-officedocument.oleObject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embeddings/oleObject5.bin" ContentType="application/vnd.openxmlformats-officedocument.oleObject"/>
  <Override PartName="/ppt/embeddings/oleObject13.bin" ContentType="application/vnd.openxmlformats-officedocument.oleObject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embeddings/oleObject6.bin" ContentType="application/vnd.openxmlformats-officedocument.oleObject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embeddings/oleObject2.bin" ContentType="application/vnd.openxmlformats-officedocument.oleObject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embeddings/oleObject10.bin" ContentType="application/vnd.openxmlformats-officedocument.oleObject"/>
  <Override PartName="/ppt/slides/slide20.xml" ContentType="application/vnd.openxmlformats-officedocument.presentationml.slide+xml"/>
  <Override PartName="/ppt/embeddings/oleObject7.bin" ContentType="application/vnd.openxmlformats-officedocument.oleObject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embeddings/oleObject3.bin" ContentType="application/vnd.openxmlformats-officedocument.oleObject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embeddings/oleObject11.bin" ContentType="application/vnd.openxmlformats-officedocument.oleObject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embeddings/oleObject8.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929" r:id="rId1"/>
  </p:sldMasterIdLst>
  <p:notesMasterIdLst>
    <p:notesMasterId r:id="rId42"/>
  </p:notesMasterIdLst>
  <p:handoutMasterIdLst>
    <p:handoutMasterId r:id="rId43"/>
  </p:handoutMasterIdLst>
  <p:sldIdLst>
    <p:sldId id="300" r:id="rId2"/>
    <p:sldId id="850" r:id="rId3"/>
    <p:sldId id="874" r:id="rId4"/>
    <p:sldId id="843" r:id="rId5"/>
    <p:sldId id="845" r:id="rId6"/>
    <p:sldId id="851" r:id="rId7"/>
    <p:sldId id="855" r:id="rId8"/>
    <p:sldId id="856" r:id="rId9"/>
    <p:sldId id="875" r:id="rId10"/>
    <p:sldId id="858" r:id="rId11"/>
    <p:sldId id="847" r:id="rId12"/>
    <p:sldId id="859" r:id="rId13"/>
    <p:sldId id="861" r:id="rId14"/>
    <p:sldId id="864" r:id="rId15"/>
    <p:sldId id="860" r:id="rId16"/>
    <p:sldId id="862" r:id="rId17"/>
    <p:sldId id="863" r:id="rId18"/>
    <p:sldId id="880" r:id="rId19"/>
    <p:sldId id="881" r:id="rId20"/>
    <p:sldId id="883" r:id="rId21"/>
    <p:sldId id="878" r:id="rId22"/>
    <p:sldId id="865" r:id="rId23"/>
    <p:sldId id="868" r:id="rId24"/>
    <p:sldId id="872" r:id="rId25"/>
    <p:sldId id="873" r:id="rId26"/>
    <p:sldId id="870" r:id="rId27"/>
    <p:sldId id="884" r:id="rId28"/>
    <p:sldId id="876" r:id="rId29"/>
    <p:sldId id="885" r:id="rId30"/>
    <p:sldId id="869" r:id="rId31"/>
    <p:sldId id="849" r:id="rId32"/>
    <p:sldId id="867" r:id="rId33"/>
    <p:sldId id="866" r:id="rId34"/>
    <p:sldId id="877" r:id="rId35"/>
    <p:sldId id="886" r:id="rId36"/>
    <p:sldId id="887" r:id="rId37"/>
    <p:sldId id="889" r:id="rId38"/>
    <p:sldId id="888" r:id="rId39"/>
    <p:sldId id="879" r:id="rId40"/>
    <p:sldId id="848" r:id="rId41"/>
  </p:sldIdLst>
  <p:sldSz cx="9144000" cy="6858000" type="letter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3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3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3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3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35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35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35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35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3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3CC9FF"/>
    <a:srgbClr val="FF33FF"/>
    <a:srgbClr val="B2B2B2"/>
    <a:srgbClr val="FFFFCC"/>
    <a:srgbClr val="FF0000"/>
    <a:srgbClr val="0033CC"/>
    <a:srgbClr val="008000"/>
    <a:srgbClr val="33CC33"/>
    <a:srgbClr val="66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88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416"/>
    </p:cViewPr>
  </p:sorterViewPr>
  <p:notesViewPr>
    <p:cSldViewPr>
      <p:cViewPr varScale="1">
        <p:scale>
          <a:sx n="44" d="100"/>
          <a:sy n="44" d="100"/>
        </p:scale>
        <p:origin x="-1392" y="-72"/>
      </p:cViewPr>
      <p:guideLst>
        <p:guide orient="horz" pos="2964"/>
        <p:guide pos="225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ict"/><Relationship Id="rId2" Type="http://schemas.openxmlformats.org/officeDocument/2006/relationships/image" Target="../media/image44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ict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ict"/><Relationship Id="rId2" Type="http://schemas.openxmlformats.org/officeDocument/2006/relationships/image" Target="../media/image54.pict"/><Relationship Id="rId3" Type="http://schemas.openxmlformats.org/officeDocument/2006/relationships/image" Target="../media/image55.pict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170238" cy="48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551" tIns="0" rIns="20551" bIns="0" numCol="1" anchor="t" anchorCtr="0" compatLnSpc="1">
            <a:prstTxWarp prst="textNoShape">
              <a:avLst/>
            </a:prstTxWarp>
          </a:bodyPr>
          <a:lstStyle>
            <a:lvl1pPr defTabSz="1020763">
              <a:defRPr sz="1100" i="1">
                <a:latin typeface="Times New Roman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-1588"/>
            <a:ext cx="3170237" cy="48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551" tIns="0" rIns="20551" bIns="0" numCol="1" anchor="t" anchorCtr="0" compatLnSpc="1">
            <a:prstTxWarp prst="textNoShape">
              <a:avLst/>
            </a:prstTxWarp>
          </a:bodyPr>
          <a:lstStyle>
            <a:lvl1pPr algn="r" defTabSz="1020763">
              <a:defRPr sz="1100" i="1">
                <a:latin typeface="Times New Roman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71588" y="735013"/>
            <a:ext cx="4770437" cy="35782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7900" y="4559300"/>
            <a:ext cx="53594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042" tIns="51377" rIns="101042" bIns="513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5425"/>
            <a:ext cx="317023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551" tIns="0" rIns="20551" bIns="0" numCol="1" anchor="b" anchorCtr="0" compatLnSpc="1">
            <a:prstTxWarp prst="textNoShape">
              <a:avLst/>
            </a:prstTxWarp>
          </a:bodyPr>
          <a:lstStyle>
            <a:lvl1pPr defTabSz="1020763">
              <a:defRPr sz="1100" i="1">
                <a:latin typeface="Times New Roman" pitchFamily="-109" charset="0"/>
              </a:defRPr>
            </a:lvl1pPr>
          </a:lstStyle>
          <a:p>
            <a:pPr>
              <a:defRPr/>
            </a:pPr>
            <a:r>
              <a:rPr lang="en-US"/>
              <a:t>Multivariate Analysis        Harrison B. Prosper       Durham, UK 2002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15425"/>
            <a:ext cx="3170237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551" tIns="0" rIns="20551" bIns="0" numCol="1" anchor="b" anchorCtr="0" compatLnSpc="1">
            <a:prstTxWarp prst="textNoShape">
              <a:avLst/>
            </a:prstTxWarp>
          </a:bodyPr>
          <a:lstStyle>
            <a:lvl1pPr algn="r" defTabSz="1020763">
              <a:defRPr sz="1100" i="1">
                <a:latin typeface="Times New Roman" pitchFamily="-109" charset="0"/>
              </a:defRPr>
            </a:lvl1pPr>
          </a:lstStyle>
          <a:p>
            <a:pPr>
              <a:defRPr/>
            </a:pPr>
            <a:fld id="{887413D6-4D90-094B-878C-C9B479C8F2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9461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109" charset="-128"/>
        <a:cs typeface="ＭＳ Ｐゴシック" pitchFamily="-109" charset="-128"/>
      </a:defRPr>
    </a:lvl1pPr>
    <a:lvl2pPr marL="468313" algn="l" defTabSz="9461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2pPr>
    <a:lvl3pPr marL="935038" algn="l" defTabSz="9461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3pPr>
    <a:lvl4pPr marL="1401763" algn="l" defTabSz="9461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4pPr>
    <a:lvl5pPr marL="1870075" algn="l" defTabSz="9461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35" charset="0"/>
              </a:rPr>
              <a:t>Multivariate Analysis        Harrison B. Prosper       Durham, UK 2002</a:t>
            </a:r>
          </a:p>
        </p:txBody>
      </p:sp>
      <p:sp>
        <p:nvSpPr>
          <p:cNvPr id="4403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4F6685-6BEE-8F4F-B4F8-3D6A26F443D0}" type="slidenum">
              <a:rPr lang="en-US">
                <a:latin typeface="Times New Roman" pitchFamily="35" charset="0"/>
              </a:rPr>
              <a:pPr/>
              <a:t>1</a:t>
            </a:fld>
            <a:endParaRPr lang="en-US">
              <a:latin typeface="Times New Roman" pitchFamily="35" charset="0"/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35" charset="0"/>
              <a:ea typeface="ＭＳ Ｐゴシック" pitchFamily="35" charset="-128"/>
              <a:cs typeface="ＭＳ Ｐゴシック" pitchFamily="35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New Physics Searches                                              Harrison B. Prosper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487E0-6C48-9842-89A3-09BD27C705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5334000"/>
            <a:ext cx="8355714" cy="685800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12/10/15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New Physics Searches                                               Harrison B. Prosper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711B93-8128-4F43-B650-5CAB5BC252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New Physics Searches                                              Harrison B. Prosper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487E0-6C48-9842-89A3-09BD27C705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12/10/15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Physics Searrches                                            Harrison B. Prosper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1793D4-CF29-4A4F-9409-4FE4F483A2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609600" y="15240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4"/>
          </p:nvPr>
        </p:nvSpPr>
        <p:spPr>
          <a:xfrm>
            <a:off x="4724400" y="15240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277906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79248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7CB97365-EBCA-4027-87D5-99FC1D4DF0BB}" type="datetimeFigureOut">
              <a:rPr lang="en-US" smtClean="0"/>
              <a:pPr/>
              <a:t>12/10/15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492875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New Physics </a:t>
            </a:r>
            <a:r>
              <a:rPr lang="en-US" dirty="0" err="1" smtClean="0"/>
              <a:t>Searrches</a:t>
            </a:r>
            <a:r>
              <a:rPr lang="en-US" dirty="0" smtClean="0"/>
              <a:t>                                            Harrison B. Prosper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492875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71793D4-CF29-4A4F-9409-4FE4F483A2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0" y="6477000"/>
            <a:ext cx="9144000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7" r:id="rId3"/>
    <p:sldLayoutId id="2147483938" r:id="rId4"/>
    <p:sldLayoutId id="2147483939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df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df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310.1284v1.pdf" TargetMode="External"/><Relationship Id="rId4" Type="http://schemas.openxmlformats.org/officeDocument/2006/relationships/oleObject" Target="../embeddings/oleObject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arxiv.org/pdf/1310.1284v1.pdf" TargetMode="External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oleObject" Target="../embeddings/oleObject3.bin"/><Relationship Id="rId6" Type="http://schemas.openxmlformats.org/officeDocument/2006/relationships/oleObject" Target="../embeddings/oleObject4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5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df"/><Relationship Id="rId4" Type="http://schemas.openxmlformats.org/officeDocument/2006/relationships/image" Target="../media/image46.png"/><Relationship Id="rId5" Type="http://schemas.openxmlformats.org/officeDocument/2006/relationships/oleObject" Target="../embeddings/oleObject7.bin"/><Relationship Id="rId6" Type="http://schemas.openxmlformats.org/officeDocument/2006/relationships/oleObject" Target="../embeddings/oleObject8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53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oleObject" Target="../embeddings/oleObject11.bin"/><Relationship Id="rId5" Type="http://schemas.openxmlformats.org/officeDocument/2006/relationships/oleObject" Target="../embeddings/oleObject12.bin"/><Relationship Id="rId6" Type="http://schemas.openxmlformats.org/officeDocument/2006/relationships/image" Target="../media/image53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13.bin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w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295400"/>
            <a:ext cx="8637588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11" charset="-128"/>
                <a:cs typeface="ＭＳ Ｐゴシック" pitchFamily="-111" charset="-128"/>
              </a:rPr>
              <a:t>In Search of New Physics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11" charset="-128"/>
                <a:cs typeface="ＭＳ Ｐゴシック" pitchFamily="-111" charset="-128"/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11" charset="-128"/>
                <a:cs typeface="ＭＳ Ｐゴシック" pitchFamily="-111" charset="-128"/>
              </a:rPr>
              <a:t>or 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11" charset="-128"/>
                <a:cs typeface="ＭＳ Ｐゴシック" pitchFamily="-111" charset="-128"/>
              </a:rPr>
            </a:br>
            <a:r>
              <a:rPr lang="en-US" sz="311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11" charset="-128"/>
                <a:cs typeface="ＭＳ Ｐゴシック" pitchFamily="-111" charset="-128"/>
              </a:rPr>
              <a:t>Why We Need to Talk  More!</a:t>
            </a:r>
            <a:endParaRPr lang="en-US" sz="2667" b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3581400"/>
            <a:ext cx="7772400" cy="1981200"/>
          </a:xfrm>
          <a:noFill/>
        </p:spPr>
        <p:txBody>
          <a:bodyPr>
            <a:noAutofit/>
          </a:bodyPr>
          <a:lstStyle/>
          <a:p>
            <a:pPr algn="ctr">
              <a:buFont typeface="Marlett" pitchFamily="35" charset="0"/>
              <a:buNone/>
            </a:pPr>
            <a:r>
              <a:rPr lang="en-US" sz="3200" dirty="0"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  <a:t>Harrison B</a:t>
            </a:r>
            <a:r>
              <a:rPr lang="en-US" sz="3200" dirty="0" smtClean="0"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  <a:t>. Prosper</a:t>
            </a:r>
            <a:endParaRPr lang="en-US" sz="2800" dirty="0" smtClean="0">
              <a:latin typeface="Times New Roman" pitchFamily="35" charset="0"/>
              <a:ea typeface="ＭＳ Ｐゴシック" pitchFamily="35" charset="-128"/>
              <a:cs typeface="ＭＳ Ｐゴシック" pitchFamily="35" charset="-128"/>
            </a:endParaRPr>
          </a:p>
          <a:p>
            <a:pPr algn="ctr">
              <a:buFont typeface="Marlett" pitchFamily="35" charset="0"/>
              <a:buNone/>
            </a:pPr>
            <a:r>
              <a:rPr lang="en-US" sz="2400" dirty="0" smtClean="0"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  <a:t>Florida State University</a:t>
            </a:r>
            <a:endParaRPr lang="en-US" dirty="0" smtClean="0">
              <a:latin typeface="Times New Roman" pitchFamily="35" charset="0"/>
              <a:ea typeface="ＭＳ Ｐゴシック" pitchFamily="35" charset="-128"/>
              <a:cs typeface="ＭＳ Ｐゴシック" pitchFamily="35" charset="-128"/>
            </a:endParaRPr>
          </a:p>
          <a:p>
            <a:pPr algn="ctr">
              <a:buFont typeface="Marlett" pitchFamily="35" charset="0"/>
              <a:buNone/>
            </a:pPr>
            <a:r>
              <a:rPr lang="en-U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  <a:t>WHEPP XIV, IIT Kanpur, In</a:t>
            </a:r>
            <a:r>
              <a:rPr lang="en-US" sz="2800" b="1" dirty="0" smtClean="0">
                <a:solidFill>
                  <a:srgbClr val="FFAF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  <a:t>dia</a:t>
            </a:r>
          </a:p>
          <a:p>
            <a:pPr algn="ctr">
              <a:buFont typeface="Marlett" pitchFamily="35" charset="0"/>
              <a:buNone/>
            </a:pPr>
            <a:r>
              <a:rPr lang="en-US" dirty="0" smtClean="0"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  <a:t>10 December, 2015</a:t>
            </a:r>
            <a:endParaRPr lang="en-US" dirty="0">
              <a:latin typeface="Times New Roman" pitchFamily="35" charset="0"/>
              <a:ea typeface="ＭＳ Ｐゴシック" pitchFamily="35" charset="-128"/>
              <a:cs typeface="ＭＳ Ｐゴシック" pitchFamily="35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524000"/>
            <a:ext cx="5486400" cy="365188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latin typeface="Times New Roman" pitchFamily="35" charset="0"/>
                <a:ea typeface="ＭＳ Ｐゴシック" pitchFamily="35" charset="-128"/>
              </a:rPr>
              <a:t>LHC Run I – A Random Stroll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 “N” Thousand Flowers Bloom!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2000" dirty="0" smtClean="0"/>
              <a:t>Compositeness				</a:t>
            </a:r>
            <a:br>
              <a:rPr lang="en-US" sz="2000" dirty="0" smtClean="0"/>
            </a:br>
            <a:r>
              <a:rPr lang="en-US" sz="2000" dirty="0" smtClean="0"/>
              <a:t>			</a:t>
            </a:r>
            <a:r>
              <a:rPr lang="en-US" sz="2000" dirty="0" smtClean="0">
                <a:solidFill>
                  <a:srgbClr val="FDE689"/>
                </a:solidFill>
              </a:rPr>
              <a:t>Large extra dimensions</a:t>
            </a:r>
          </a:p>
          <a:p>
            <a:pPr>
              <a:buNone/>
            </a:pPr>
            <a:r>
              <a:rPr lang="en-US" sz="2000" dirty="0" smtClean="0"/>
              <a:t>		Heavy neutrinos</a:t>
            </a:r>
          </a:p>
          <a:p>
            <a:pPr>
              <a:buNone/>
            </a:pPr>
            <a:r>
              <a:rPr lang="en-US" sz="2000" dirty="0" smtClean="0"/>
              <a:t>			</a:t>
            </a:r>
            <a:r>
              <a:rPr lang="en-US" sz="2000" dirty="0" smtClean="0">
                <a:solidFill>
                  <a:srgbClr val="FDE689"/>
                </a:solidFill>
              </a:rPr>
              <a:t>Di-boson resonances</a:t>
            </a:r>
          </a:p>
          <a:p>
            <a:pPr>
              <a:buNone/>
            </a:pPr>
            <a:r>
              <a:rPr lang="en-US" sz="2000" dirty="0" smtClean="0"/>
              <a:t>		Di-jet resonances		</a:t>
            </a:r>
            <a:r>
              <a:rPr lang="en-US" dirty="0" err="1" smtClean="0"/>
              <a:t>Braneworlds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				</a:t>
            </a:r>
            <a:r>
              <a:rPr lang="en-US" sz="2000" dirty="0" smtClean="0">
                <a:solidFill>
                  <a:srgbClr val="FDE689"/>
                </a:solidFill>
              </a:rPr>
              <a:t>Microscopic black holes</a:t>
            </a:r>
          </a:p>
          <a:p>
            <a:pPr>
              <a:buNone/>
            </a:pPr>
            <a:r>
              <a:rPr lang="en-US" sz="2000" dirty="0" err="1" smtClean="0"/>
              <a:t>Supersymmetry</a:t>
            </a:r>
            <a:r>
              <a:rPr lang="en-US" sz="2000" dirty="0" smtClean="0"/>
              <a:t>			</a:t>
            </a:r>
            <a:r>
              <a:rPr lang="en-US" sz="2000" dirty="0" err="1" smtClean="0"/>
              <a:t>Leptoquarks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	</a:t>
            </a:r>
            <a:r>
              <a:rPr lang="en-US" sz="2000" dirty="0" smtClean="0">
                <a:solidFill>
                  <a:schemeClr val="accent2"/>
                </a:solidFill>
              </a:rPr>
              <a:t>Walking, crawling, semi-comatose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sz="2000" dirty="0" smtClean="0">
                <a:solidFill>
                  <a:schemeClr val="accent2"/>
                </a:solidFill>
              </a:rPr>
              <a:t>Technicolor</a:t>
            </a:r>
            <a:r>
              <a:rPr lang="en-US" sz="2000" dirty="0" smtClean="0">
                <a:solidFill>
                  <a:srgbClr val="FDE689"/>
                </a:solidFill>
              </a:rPr>
              <a:t>	</a:t>
            </a:r>
            <a:r>
              <a:rPr lang="en-US" sz="2000" dirty="0" smtClean="0"/>
              <a:t>	</a:t>
            </a:r>
          </a:p>
          <a:p>
            <a:pPr>
              <a:buNone/>
            </a:pPr>
            <a:r>
              <a:rPr lang="en-US" sz="2000" dirty="0" smtClean="0"/>
              <a:t>Strings				Excited fermions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487E0-6C48-9842-89A3-09BD27C7057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276600" y="914400"/>
          <a:ext cx="1706563" cy="635000"/>
        </p:xfrm>
        <a:graphic>
          <a:graphicData uri="http://schemas.openxmlformats.org/presentationml/2006/ole">
            <p:oleObj spid="_x0000_s19458" name="Equation" r:id="rId3" imgW="546100" imgH="2032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 A Thousand Flowers Bloom!</a:t>
            </a:r>
            <a:endParaRPr lang="en-US" dirty="0"/>
          </a:p>
        </p:txBody>
      </p:sp>
      <p:pic>
        <p:nvPicPr>
          <p:cNvPr id="5" name="Picture 4" descr="exo-limits_Moriond2015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Desperately Seeking SUSY!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487E0-6C48-9842-89A3-09BD27C7057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Picture 4" descr="ATLAS_SUSY_Summar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38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for Resonances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Resonances, such as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excited quarks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W and Z primes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Randall-</a:t>
            </a:r>
            <a:r>
              <a:rPr lang="en-US" dirty="0" err="1" smtClean="0">
                <a:solidFill>
                  <a:schemeClr val="accent2"/>
                </a:solidFill>
              </a:rPr>
              <a:t>Sundrum</a:t>
            </a:r>
            <a:r>
              <a:rPr lang="en-US" dirty="0" smtClean="0">
                <a:solidFill>
                  <a:schemeClr val="accent2"/>
                </a:solidFill>
              </a:rPr>
              <a:t> gravitons</a:t>
            </a:r>
          </a:p>
          <a:p>
            <a:r>
              <a:rPr lang="en-US" dirty="0" err="1" smtClean="0">
                <a:solidFill>
                  <a:schemeClr val="accent2"/>
                </a:solidFill>
              </a:rPr>
              <a:t>Axigluons</a:t>
            </a:r>
            <a:r>
              <a:rPr lang="en-US" dirty="0" smtClean="0">
                <a:solidFill>
                  <a:schemeClr val="accent2"/>
                </a:solidFill>
              </a:rPr>
              <a:t>,</a:t>
            </a:r>
          </a:p>
          <a:p>
            <a:pPr>
              <a:buNone/>
            </a:pPr>
            <a:r>
              <a:rPr lang="en-US" dirty="0" smtClean="0"/>
              <a:t>to name but a few, are a generic prediction of many models of beyond the SM physics. </a:t>
            </a:r>
          </a:p>
          <a:p>
            <a:pPr>
              <a:buNone/>
            </a:pPr>
            <a:r>
              <a:rPr lang="en-US" dirty="0" smtClean="0"/>
              <a:t>A systematic search for resonances should be a priority.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Searching for Resonances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219200"/>
            <a:ext cx="2851145" cy="271121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33" y="3733800"/>
            <a:ext cx="2694667" cy="258238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3886200"/>
            <a:ext cx="2432380" cy="236956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105884"/>
            <a:ext cx="3148089" cy="255250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1219200"/>
            <a:ext cx="2418045" cy="252860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3657600"/>
            <a:ext cx="2828033" cy="271662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85800" y="3048000"/>
            <a:ext cx="1313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dileptons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3200" y="2590800"/>
            <a:ext cx="1279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dibosons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8600" y="2590800"/>
            <a:ext cx="851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dijets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3962400"/>
            <a:ext cx="556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’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71600" y="4343400"/>
            <a:ext cx="1279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dibosons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4800600"/>
            <a:ext cx="556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’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(Cautionary) Tale of Resonances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Today, no discovery in our field is more convincing than observing a peak, especially if narrow, on top of a smooth monotonic background.</a:t>
            </a:r>
          </a:p>
          <a:p>
            <a:endParaRPr lang="en-US" dirty="0" smtClean="0"/>
          </a:p>
          <a:p>
            <a:r>
              <a:rPr lang="en-US" dirty="0" smtClean="0"/>
              <a:t>But, we should tread carefully…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487E0-6C48-9842-89A3-09BD27C7057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Resonances That Aren’t!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dirty="0" smtClean="0"/>
              <a:t>		H1 6σ </a:t>
            </a:r>
            <a:r>
              <a:rPr lang="en-US" dirty="0" err="1" smtClean="0"/>
              <a:t>pentaquarks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     hep-ex/0403017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buNone/>
            </a:pPr>
            <a:r>
              <a:rPr lang="en-US" dirty="0" smtClean="0"/>
              <a:t>					</a:t>
            </a:r>
          </a:p>
          <a:p>
            <a:pPr>
              <a:buNone/>
            </a:pPr>
            <a:r>
              <a:rPr lang="en-US" dirty="0" smtClean="0"/>
              <a:t>					CDF 4σ </a:t>
            </a:r>
            <a:r>
              <a:rPr lang="en-US" dirty="0" err="1" smtClean="0"/>
              <a:t>dijet</a:t>
            </a:r>
            <a:r>
              <a:rPr lang="en-US" dirty="0" smtClean="0"/>
              <a:t> bump</a:t>
            </a:r>
            <a:br>
              <a:rPr lang="en-US" dirty="0" smtClean="0"/>
            </a:br>
            <a:r>
              <a:rPr lang="en-US" dirty="0" smtClean="0"/>
              <a:t>				    http://arxiv.org/abs/1104.0699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		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487E0-6C48-9842-89A3-09BD27C7057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143000"/>
            <a:ext cx="4106181" cy="292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960550"/>
            <a:ext cx="3505200" cy="33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Resonances That Are!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CMS, ATLAS, Higgs boson,  &gt; 5σ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219200" y="2362200"/>
            <a:ext cx="6656617" cy="3623694"/>
            <a:chOff x="48983" y="4268094"/>
            <a:chExt cx="4608023" cy="21369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983" y="4268094"/>
              <a:ext cx="4608023" cy="21369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347740" y="6247082"/>
              <a:ext cx="127109" cy="15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(Cautionary) Tale of an Excess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CMS and ATLAS measured a cross section ~20% </a:t>
            </a:r>
            <a:br>
              <a:rPr lang="en-US" dirty="0" smtClean="0"/>
            </a:br>
            <a:r>
              <a:rPr lang="en-US" dirty="0" smtClean="0"/>
              <a:t>higher than the NLO SM prediction.</a:t>
            </a:r>
            <a:br>
              <a:rPr lang="en-US" dirty="0" smtClean="0"/>
            </a:b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This exciting result  triggered a frenzy of speculation: 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sz="2000" dirty="0" smtClean="0"/>
              <a:t>arXiv:1406.0848 </a:t>
            </a:r>
            <a:br>
              <a:rPr lang="en-US" sz="2000" dirty="0" smtClean="0"/>
            </a:br>
            <a:r>
              <a:rPr lang="en-US" sz="2000" dirty="0" smtClean="0"/>
              <a:t>	arXiv:1406.0858 </a:t>
            </a:r>
            <a:br>
              <a:rPr lang="en-US" sz="2000" dirty="0" smtClean="0"/>
            </a:br>
            <a:r>
              <a:rPr lang="en-US" sz="2000" dirty="0" smtClean="0"/>
              <a:t>	arXiv:1407.4912, etc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691" y="1676400"/>
            <a:ext cx="4675909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Outline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447800"/>
            <a:ext cx="7772400" cy="4648200"/>
          </a:xfrm>
        </p:spPr>
        <p:txBody>
          <a:bodyPr>
            <a:normAutofit/>
          </a:bodyPr>
          <a:lstStyle/>
          <a:p>
            <a:pPr marL="342900" lvl="1" indent="-342900">
              <a:spcBef>
                <a:spcPts val="2200"/>
              </a:spcBef>
              <a:buClr>
                <a:schemeClr val="bg2"/>
              </a:buClr>
            </a:pPr>
            <a:r>
              <a:rPr lang="en-US" dirty="0" smtClean="0"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  <a:t>Introduction</a:t>
            </a:r>
            <a:br>
              <a:rPr lang="en-US" dirty="0" smtClean="0"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</a:br>
            <a:endParaRPr lang="en-US" dirty="0" smtClean="0">
              <a:latin typeface="Times New Roman" pitchFamily="35" charset="0"/>
              <a:ea typeface="ＭＳ Ｐゴシック" pitchFamily="35" charset="-128"/>
              <a:cs typeface="ＭＳ Ｐゴシック" pitchFamily="35" charset="-128"/>
            </a:endParaRPr>
          </a:p>
          <a:p>
            <a:pPr marL="342900" lvl="1" indent="-342900">
              <a:spcBef>
                <a:spcPts val="2200"/>
              </a:spcBef>
              <a:buClr>
                <a:schemeClr val="bg2"/>
              </a:buClr>
            </a:pPr>
            <a:r>
              <a:rPr lang="en-US" dirty="0" smtClean="0"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  <a:t>LHC Run I – A Random Stroll </a:t>
            </a:r>
            <a:r>
              <a:rPr lang="en-US" dirty="0" smtClean="0">
                <a:latin typeface="Times New Roman" pitchFamily="35" charset="0"/>
                <a:ea typeface="ＭＳ Ｐゴシック" pitchFamily="35" charset="-128"/>
              </a:rPr>
              <a:t/>
            </a:r>
            <a:br>
              <a:rPr lang="en-US" dirty="0" smtClean="0">
                <a:latin typeface="Times New Roman" pitchFamily="35" charset="0"/>
                <a:ea typeface="ＭＳ Ｐゴシック" pitchFamily="35" charset="-128"/>
              </a:rPr>
            </a:br>
            <a:r>
              <a:rPr lang="en-US" dirty="0" smtClean="0">
                <a:latin typeface="Times New Roman" pitchFamily="35" charset="0"/>
                <a:ea typeface="ＭＳ Ｐゴシック" pitchFamily="35" charset="-128"/>
              </a:rPr>
              <a:t>	</a:t>
            </a:r>
          </a:p>
          <a:p>
            <a:r>
              <a:rPr lang="en-US" dirty="0" smtClean="0"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  <a:t>LHC Run II – Early Results </a:t>
            </a:r>
            <a:br>
              <a:rPr lang="en-US" dirty="0" smtClean="0"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</a:br>
            <a:endParaRPr lang="en-US" dirty="0" smtClean="0">
              <a:latin typeface="Times New Roman" pitchFamily="35" charset="0"/>
              <a:ea typeface="ＭＳ Ｐゴシック" pitchFamily="35" charset="-128"/>
              <a:cs typeface="ＭＳ Ｐゴシック" pitchFamily="35" charset="-128"/>
            </a:endParaRPr>
          </a:p>
          <a:p>
            <a:r>
              <a:rPr lang="en-US" dirty="0" smtClean="0"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  <a:t>Opportunities and Challenges</a:t>
            </a:r>
            <a:br>
              <a:rPr lang="en-US" dirty="0" smtClean="0"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</a:br>
            <a:endParaRPr lang="en-US" dirty="0" smtClean="0">
              <a:latin typeface="Times New Roman" pitchFamily="35" charset="0"/>
              <a:ea typeface="ＭＳ Ｐゴシック" pitchFamily="35" charset="-128"/>
              <a:cs typeface="ＭＳ Ｐゴシック" pitchFamily="35" charset="-128"/>
            </a:endParaRPr>
          </a:p>
          <a:p>
            <a:r>
              <a:rPr lang="en-US" dirty="0" smtClean="0"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  <a:t>Final Remarks</a:t>
            </a:r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C8BFA41-EE8E-E343-9E1C-398587649071}" type="slidenum">
              <a:rPr lang="en-US" smtClean="0">
                <a:latin typeface="Times New Roman" pitchFamily="35" charset="0"/>
                <a:ea typeface="Times New Roman" pitchFamily="35" charset="0"/>
                <a:cs typeface="Times New Roman" pitchFamily="35" charset="0"/>
              </a:rPr>
              <a:pPr/>
              <a:t>2</a:t>
            </a:fld>
            <a:endParaRPr lang="en-US" smtClean="0">
              <a:latin typeface="Times New Roman" pitchFamily="35" charset="0"/>
              <a:ea typeface="Times New Roman" pitchFamily="35" charset="0"/>
              <a:cs typeface="Times New Roman" pitchFamily="3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(Cautionary) Tale of an Excess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My colleagues </a:t>
            </a:r>
            <a:r>
              <a:rPr lang="en-US" dirty="0" err="1" smtClean="0">
                <a:solidFill>
                  <a:schemeClr val="accent2"/>
                </a:solidFill>
              </a:rPr>
              <a:t>Jaiswal</a:t>
            </a:r>
            <a:r>
              <a:rPr lang="en-US" dirty="0" smtClean="0"/>
              <a:t> and </a:t>
            </a:r>
            <a:r>
              <a:rPr lang="en-US" dirty="0" err="1" smtClean="0">
                <a:solidFill>
                  <a:srgbClr val="FDE689"/>
                </a:solidFill>
              </a:rPr>
              <a:t>Okui</a:t>
            </a:r>
            <a:r>
              <a:rPr lang="en-US" dirty="0" smtClean="0"/>
              <a:t> (arXiv:1407.4537), and </a:t>
            </a:r>
            <a:r>
              <a:rPr lang="en-US" dirty="0" smtClean="0">
                <a:solidFill>
                  <a:srgbClr val="FDE689"/>
                </a:solidFill>
              </a:rPr>
              <a:t>Meade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FDE689"/>
                </a:solidFill>
              </a:rPr>
              <a:t>Ramani</a:t>
            </a:r>
            <a:r>
              <a:rPr lang="en-US" dirty="0" smtClean="0"/>
              <a:t>, and </a:t>
            </a:r>
            <a:r>
              <a:rPr lang="en-US" dirty="0" err="1" smtClean="0">
                <a:solidFill>
                  <a:srgbClr val="FDE689"/>
                </a:solidFill>
              </a:rPr>
              <a:t>Zeng</a:t>
            </a:r>
            <a:r>
              <a:rPr lang="en-US" dirty="0" smtClean="0"/>
              <a:t> (arXiv:1407.4537) noted that the jet veto cut p</a:t>
            </a:r>
            <a:r>
              <a:rPr lang="en-US" baseline="-25000" dirty="0" smtClean="0"/>
              <a:t>T</a:t>
            </a:r>
            <a:r>
              <a:rPr lang="en-US" dirty="0" smtClean="0"/>
              <a:t> &gt;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</a:t>
            </a:r>
            <a:r>
              <a:rPr lang="en-US" baseline="-25000" dirty="0" err="1" smtClean="0">
                <a:solidFill>
                  <a:srgbClr val="FFFF00"/>
                </a:solidFill>
              </a:rPr>
              <a:t>T,veto</a:t>
            </a:r>
            <a:r>
              <a:rPr lang="en-US" dirty="0" smtClean="0"/>
              <a:t>, used by ATLAS and CMS to reduce background from top quark production, renders the NLO calculation inaccurate because terms like </a:t>
            </a:r>
            <a:r>
              <a:rPr lang="en-US" dirty="0" err="1" smtClean="0"/>
              <a:t>log</a:t>
            </a:r>
            <a:r>
              <a:rPr lang="en-US" baseline="30000" dirty="0" err="1" smtClean="0"/>
              <a:t>n</a:t>
            </a:r>
            <a:r>
              <a:rPr lang="en-US" dirty="0" err="1" smtClean="0"/>
              <a:t>(M/</a:t>
            </a:r>
            <a:r>
              <a:rPr lang="en-US" dirty="0" err="1" smtClean="0">
                <a:solidFill>
                  <a:srgbClr val="FFFF00"/>
                </a:solidFill>
              </a:rPr>
              <a:t>p</a:t>
            </a:r>
            <a:r>
              <a:rPr lang="en-US" baseline="-25000" dirty="0" err="1" smtClean="0">
                <a:solidFill>
                  <a:srgbClr val="FFFF00"/>
                </a:solidFill>
              </a:rPr>
              <a:t>T,veto</a:t>
            </a:r>
            <a:r>
              <a:rPr lang="en-US" dirty="0" smtClean="0"/>
              <a:t>) now need to be included. Improved calculations brought better agreement.</a:t>
            </a:r>
          </a:p>
          <a:p>
            <a:pPr marL="342900" lvl="1" indent="-342900">
              <a:spcBef>
                <a:spcPts val="2200"/>
              </a:spcBef>
              <a:buClr>
                <a:schemeClr val="bg2"/>
              </a:buClr>
            </a:pPr>
            <a:r>
              <a:rPr lang="en-US" dirty="0" smtClean="0"/>
              <a:t>Finally, a NNLO calculation of </a:t>
            </a:r>
            <a:br>
              <a:rPr lang="en-US" dirty="0" smtClean="0"/>
            </a:br>
            <a:r>
              <a:rPr lang="en-US" dirty="0" smtClean="0"/>
              <a:t>the WW cross section </a:t>
            </a:r>
            <a:br>
              <a:rPr lang="en-US" dirty="0" smtClean="0"/>
            </a:br>
            <a:r>
              <a:rPr lang="en-US" dirty="0" smtClean="0"/>
              <a:t>(Phys. Rev. Lett. 113, 212001 </a:t>
            </a:r>
            <a:br>
              <a:rPr lang="en-US" dirty="0" smtClean="0"/>
            </a:br>
            <a:r>
              <a:rPr lang="en-US" dirty="0" smtClean="0"/>
              <a:t>(2014)) is found to agree with </a:t>
            </a:r>
            <a:br>
              <a:rPr lang="en-US" dirty="0" smtClean="0"/>
            </a:br>
            <a:r>
              <a:rPr lang="en-US" dirty="0" smtClean="0"/>
              <a:t>the measurements: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1" y="3472451"/>
            <a:ext cx="4114800" cy="285214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867400" y="4953000"/>
            <a:ext cx="881380" cy="4368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How Sure is Sure Enough?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spcBef>
                <a:spcPts val="2200"/>
              </a:spcBef>
              <a:buClr>
                <a:schemeClr val="bg2"/>
              </a:buClr>
              <a:buNone/>
            </a:pPr>
            <a:r>
              <a:rPr lang="en-US" dirty="0" smtClean="0"/>
              <a:t>Our field uses a rigid 5σrule to claim a discovery. But, is this sensible?</a:t>
            </a:r>
          </a:p>
          <a:p>
            <a:pPr marL="342900" lvl="1" indent="-342900">
              <a:spcBef>
                <a:spcPts val="2200"/>
              </a:spcBef>
              <a:buClr>
                <a:schemeClr val="bg2"/>
              </a:buClr>
              <a:buNone/>
            </a:pPr>
            <a:r>
              <a:rPr lang="en-US" dirty="0" smtClean="0"/>
              <a:t>Louis Lyons argues perhaps not: </a:t>
            </a:r>
            <a:r>
              <a:rPr lang="da-DK" dirty="0" smtClean="0">
                <a:hlinkClick r:id="rId3"/>
              </a:rPr>
              <a:t>http://arxiv.org/pdf/1310.1284v1.pdf</a:t>
            </a:r>
            <a:r>
              <a:rPr lang="da-DK" dirty="0" smtClean="0"/>
              <a:t>.</a:t>
            </a:r>
          </a:p>
          <a:p>
            <a:pPr marL="342900" lvl="1" indent="-342900">
              <a:spcBef>
                <a:spcPts val="2200"/>
              </a:spcBef>
              <a:buClr>
                <a:schemeClr val="bg2"/>
              </a:buClr>
              <a:buNone/>
            </a:pPr>
            <a:r>
              <a:rPr lang="da-DK" dirty="0" smtClean="0"/>
              <a:t>The point is </a:t>
            </a:r>
            <a:r>
              <a:rPr lang="da-DK" dirty="0" err="1" smtClean="0"/>
              <a:t>whether</a:t>
            </a:r>
            <a:r>
              <a:rPr lang="da-DK" dirty="0" smtClean="0"/>
              <a:t> </a:t>
            </a:r>
            <a:r>
              <a:rPr lang="da-DK" dirty="0" err="1" smtClean="0"/>
              <a:t>you</a:t>
            </a:r>
            <a:r>
              <a:rPr lang="da-DK" dirty="0" smtClean="0"/>
              <a:t> accept a </a:t>
            </a:r>
            <a:r>
              <a:rPr lang="da-DK" dirty="0" err="1" smtClean="0"/>
              <a:t>statistically</a:t>
            </a:r>
            <a:r>
              <a:rPr lang="da-DK" dirty="0" smtClean="0"/>
              <a:t> </a:t>
            </a:r>
            <a:r>
              <a:rPr lang="da-DK" dirty="0" err="1" smtClean="0"/>
              <a:t>significant</a:t>
            </a:r>
            <a:r>
              <a:rPr lang="da-DK" dirty="0" smtClean="0"/>
              <a:t> </a:t>
            </a:r>
            <a:r>
              <a:rPr lang="da-DK" dirty="0" err="1" smtClean="0"/>
              <a:t>hypothesis</a:t>
            </a:r>
            <a:r>
              <a:rPr lang="da-DK" dirty="0" smtClean="0"/>
              <a:t> H</a:t>
            </a:r>
            <a:r>
              <a:rPr lang="da-DK" baseline="-25000" dirty="0" smtClean="0"/>
              <a:t>1</a:t>
            </a:r>
            <a:r>
              <a:rPr lang="da-DK" dirty="0" smtClean="0"/>
              <a:t> </a:t>
            </a:r>
            <a:r>
              <a:rPr lang="da-DK" dirty="0" err="1" smtClean="0"/>
              <a:t>depends</a:t>
            </a:r>
            <a:r>
              <a:rPr lang="da-DK" dirty="0" smtClean="0"/>
              <a:t> </a:t>
            </a:r>
            <a:r>
              <a:rPr lang="da-DK" dirty="0" err="1" smtClean="0"/>
              <a:t>on</a:t>
            </a:r>
            <a:r>
              <a:rPr lang="da-DK" dirty="0" smtClean="0"/>
              <a:t> </a:t>
            </a:r>
            <a:r>
              <a:rPr lang="da-DK" dirty="0" err="1" smtClean="0"/>
              <a:t>your</a:t>
            </a:r>
            <a:r>
              <a:rPr lang="da-DK" dirty="0" smtClean="0"/>
              <a:t> prior opinion (</a:t>
            </a:r>
            <a:r>
              <a:rPr lang="da-DK" dirty="0" smtClean="0">
                <a:solidFill>
                  <a:srgbClr val="3CC9FF"/>
                </a:solidFill>
              </a:rPr>
              <a:t>π</a:t>
            </a:r>
            <a:r>
              <a:rPr lang="da-DK" dirty="0" smtClean="0"/>
              <a:t>) </a:t>
            </a:r>
            <a:r>
              <a:rPr lang="da-DK" dirty="0" err="1" smtClean="0"/>
              <a:t>about</a:t>
            </a:r>
            <a:r>
              <a:rPr lang="da-DK" dirty="0" smtClean="0"/>
              <a:t> </a:t>
            </a:r>
            <a:r>
              <a:rPr lang="da-DK" dirty="0" err="1" smtClean="0"/>
              <a:t>that</a:t>
            </a:r>
            <a:r>
              <a:rPr lang="da-DK" dirty="0" smtClean="0"/>
              <a:t> </a:t>
            </a:r>
            <a:r>
              <a:rPr lang="da-DK" dirty="0" err="1" smtClean="0"/>
              <a:t>hypothesis</a:t>
            </a:r>
            <a:r>
              <a:rPr lang="da-DK" dirty="0" smtClean="0"/>
              <a:t>: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057400" y="4495800"/>
          <a:ext cx="4114800" cy="914400"/>
        </p:xfrm>
        <a:graphic>
          <a:graphicData uri="http://schemas.openxmlformats.org/presentationml/2006/ole">
            <p:oleObj spid="_x0000_s47106" name="Equation" r:id="rId4" imgW="1943100" imgH="4318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How Sure is Sure Enough?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spcBef>
                <a:spcPts val="2200"/>
              </a:spcBef>
              <a:buClr>
                <a:schemeClr val="bg2"/>
              </a:buClr>
              <a:buNone/>
            </a:pPr>
            <a:r>
              <a:rPr lang="da-DK" dirty="0" smtClean="0">
                <a:hlinkClick r:id="rId2"/>
              </a:rPr>
              <a:t>http://arxiv.org/pdf/1310.1284v1.pdf</a:t>
            </a:r>
            <a:endParaRPr lang="da-DK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09" y="2057400"/>
            <a:ext cx="8557491" cy="4152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2895600"/>
            <a:ext cx="8209280" cy="39878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457200" y="4986020"/>
            <a:ext cx="8209280" cy="39878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Mono X Program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or </a:t>
            </a:r>
            <a:r>
              <a:rPr lang="en-US" sz="2400" dirty="0" smtClean="0">
                <a:solidFill>
                  <a:schemeClr val="accent2"/>
                </a:solidFill>
              </a:rPr>
              <a:t>Clapping With One Hand!</a:t>
            </a:r>
            <a:endParaRPr lang="en-US" dirty="0" smtClean="0">
              <a:solidFill>
                <a:schemeClr val="accent2"/>
              </a:solidFill>
            </a:endParaRPr>
          </a:p>
          <a:p>
            <a:pPr>
              <a:buNone/>
            </a:pPr>
            <a:r>
              <a:rPr lang="en-US" dirty="0" smtClean="0"/>
              <a:t>Looking for “nothing”</a:t>
            </a:r>
            <a:br>
              <a:rPr lang="en-US" dirty="0" smtClean="0"/>
            </a:br>
            <a:r>
              <a:rPr lang="en-US" dirty="0" smtClean="0"/>
              <a:t>recoiling against </a:t>
            </a:r>
            <a:br>
              <a:rPr lang="en-US" dirty="0" smtClean="0"/>
            </a:br>
            <a:r>
              <a:rPr lang="en-US" dirty="0" smtClean="0"/>
              <a:t>something (X = e.g., a jet).</a:t>
            </a:r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487E0-6C48-9842-89A3-09BD27C7057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4" name="Picture 3" descr="thumb_fig_01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676400"/>
            <a:ext cx="3535680" cy="294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505200"/>
            <a:ext cx="3835400" cy="2650304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3962400" y="4953000"/>
          <a:ext cx="687917" cy="495300"/>
        </p:xfrm>
        <a:graphic>
          <a:graphicData uri="http://schemas.openxmlformats.org/presentationml/2006/ole">
            <p:oleObj spid="_x0000_s34819" name="Equation" r:id="rId5" imgW="317500" imgH="228600" progId="Equation.DSMT4">
              <p:embed/>
            </p:oleObj>
          </a:graphicData>
        </a:graphic>
      </p:graphicFrame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8077200" y="2819400"/>
          <a:ext cx="687388" cy="495300"/>
        </p:xfrm>
        <a:graphic>
          <a:graphicData uri="http://schemas.openxmlformats.org/presentationml/2006/ole">
            <p:oleObj spid="_x0000_s34820" name="Equation" r:id="rId6" imgW="317500" imgH="2286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Mono X Program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Example:  </a:t>
            </a:r>
            <a:r>
              <a:rPr lang="en-US" dirty="0" smtClean="0">
                <a:solidFill>
                  <a:schemeClr val="accent2"/>
                </a:solidFill>
              </a:rPr>
              <a:t>8 TeV ATLAS </a:t>
            </a:r>
            <a:r>
              <a:rPr lang="en-US" dirty="0" smtClean="0"/>
              <a:t>mono-jet search (1502.01518, 15 Sep 2015) imposed the requirements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to select mono-jet like events. </a:t>
            </a:r>
          </a:p>
          <a:p>
            <a:pPr>
              <a:buNone/>
            </a:pPr>
            <a:r>
              <a:rPr lang="en-US" dirty="0" smtClean="0"/>
              <a:t>All backgrounds (single-boson, di-boson, top quark) are </a:t>
            </a:r>
            <a:r>
              <a:rPr lang="en-US" u="sng" dirty="0" smtClean="0"/>
              <a:t>simulated</a:t>
            </a:r>
            <a:r>
              <a:rPr lang="en-US" dirty="0" smtClean="0"/>
              <a:t>, except for multi-jets and non-collision events, which are estimated using data-driven methods.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487E0-6C48-9842-89A3-09BD27C7057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1719263" y="2362200"/>
          <a:ext cx="4676775" cy="1468438"/>
        </p:xfrm>
        <a:graphic>
          <a:graphicData uri="http://schemas.openxmlformats.org/presentationml/2006/ole">
            <p:oleObj spid="_x0000_s38914" name="Equation" r:id="rId3" imgW="2628900" imgH="8255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34" y="152400"/>
            <a:ext cx="8013566" cy="6224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6396335"/>
            <a:ext cx="2977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ATLAS 1502.01518, 15 Sep 2015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Mono X Program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487E0-6C48-9842-89A3-09BD27C7057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3200400" y="4830762"/>
          <a:ext cx="2641600" cy="1265238"/>
        </p:xfrm>
        <a:graphic>
          <a:graphicData uri="http://schemas.openxmlformats.org/presentationml/2006/ole">
            <p:oleObj spid="_x0000_s36866" name="Equation" r:id="rId3" imgW="1485900" imgH="711200" progId="Equation.DSMT4">
              <p:embed/>
            </p:oleObj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533400" y="2362200"/>
            <a:ext cx="2590800" cy="3987800"/>
            <a:chOff x="2971800" y="152400"/>
            <a:chExt cx="4209691" cy="61976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71800" y="152400"/>
              <a:ext cx="4209691" cy="61976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350000" y="152400"/>
              <a:ext cx="822960" cy="2057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0600" y="1066800"/>
            <a:ext cx="5562600" cy="23342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5500" y="3466698"/>
            <a:ext cx="3162300" cy="28960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61051" y="990600"/>
            <a:ext cx="204414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accent2"/>
                </a:solidFill>
              </a:rPr>
              <a:t>A</a:t>
            </a:r>
            <a:r>
              <a:rPr lang="en-US" dirty="0" err="1" smtClean="0"/>
              <a:t>rkani-Hamed</a:t>
            </a:r>
            <a:endParaRPr lang="en-US" dirty="0" smtClean="0"/>
          </a:p>
          <a:p>
            <a:r>
              <a:rPr lang="en-US" b="1" dirty="0" err="1" smtClean="0">
                <a:solidFill>
                  <a:srgbClr val="FDE689"/>
                </a:solidFill>
              </a:rPr>
              <a:t>D</a:t>
            </a:r>
            <a:r>
              <a:rPr lang="en-US" dirty="0" err="1" smtClean="0"/>
              <a:t>imopoulos</a:t>
            </a:r>
            <a:endParaRPr lang="en-US" dirty="0" smtClean="0"/>
          </a:p>
          <a:p>
            <a:r>
              <a:rPr lang="en-US" b="1" dirty="0" err="1" smtClean="0">
                <a:solidFill>
                  <a:srgbClr val="FDE689"/>
                </a:solidFill>
              </a:rPr>
              <a:t>D</a:t>
            </a:r>
            <a:r>
              <a:rPr lang="en-US" dirty="0" err="1" smtClean="0"/>
              <a:t>vali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630320" y="3817203"/>
            <a:ext cx="1313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R</a:t>
            </a:r>
            <a:r>
              <a:rPr lang="en-US" dirty="0" smtClean="0"/>
              <a:t>andall</a:t>
            </a:r>
          </a:p>
          <a:p>
            <a:r>
              <a:rPr lang="en-US" b="1" dirty="0" err="1" smtClean="0">
                <a:solidFill>
                  <a:srgbClr val="FDE689"/>
                </a:solidFill>
              </a:rPr>
              <a:t>S</a:t>
            </a:r>
            <a:r>
              <a:rPr lang="en-US" dirty="0" err="1" smtClean="0"/>
              <a:t>undrum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Mono X Program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711B93-8128-4F43-B650-5CAB5BC252A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282700"/>
            <a:ext cx="6604000" cy="488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Outline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447800"/>
            <a:ext cx="7772400" cy="4648200"/>
          </a:xfrm>
        </p:spPr>
        <p:txBody>
          <a:bodyPr>
            <a:normAutofit/>
          </a:bodyPr>
          <a:lstStyle/>
          <a:p>
            <a:pPr marL="342900" lvl="1" indent="-342900">
              <a:spcBef>
                <a:spcPts val="2200"/>
              </a:spcBef>
              <a:buClr>
                <a:schemeClr val="bg2"/>
              </a:buClr>
            </a:pP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  <a:t>Introduction</a:t>
            </a:r>
            <a:b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</a:br>
            <a:endParaRPr lang="en-US" dirty="0" smtClean="0">
              <a:solidFill>
                <a:schemeClr val="bg2">
                  <a:lumMod val="60000"/>
                  <a:lumOff val="40000"/>
                </a:schemeClr>
              </a:solidFill>
              <a:latin typeface="Times New Roman" pitchFamily="35" charset="0"/>
              <a:ea typeface="ＭＳ Ｐゴシック" pitchFamily="35" charset="-128"/>
              <a:cs typeface="ＭＳ Ｐゴシック" pitchFamily="35" charset="-128"/>
            </a:endParaRPr>
          </a:p>
          <a:p>
            <a:pPr marL="342900" lvl="1" indent="-342900">
              <a:spcBef>
                <a:spcPts val="2200"/>
              </a:spcBef>
              <a:buClr>
                <a:schemeClr val="bg2"/>
              </a:buClr>
            </a:pP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  <a:t>LHC Run I – A Random Stroll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</a:rPr>
              <a:t/>
            </a:r>
            <a:b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</a:rPr>
            </a:b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</a:rPr>
              <a:t>	</a:t>
            </a:r>
          </a:p>
          <a:p>
            <a:r>
              <a:rPr lang="en-US" b="1" dirty="0" smtClean="0">
                <a:solidFill>
                  <a:srgbClr val="FDE689"/>
                </a:solidFill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  <a:t>LHC Run II – Early Results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  <a:t/>
            </a:r>
            <a:b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</a:br>
            <a:endParaRPr lang="en-US" dirty="0" smtClean="0">
              <a:solidFill>
                <a:schemeClr val="bg2">
                  <a:lumMod val="60000"/>
                  <a:lumOff val="40000"/>
                </a:schemeClr>
              </a:solidFill>
              <a:latin typeface="Times New Roman" pitchFamily="35" charset="0"/>
              <a:ea typeface="ＭＳ Ｐゴシック" pitchFamily="35" charset="-128"/>
              <a:cs typeface="ＭＳ Ｐゴシック" pitchFamily="35" charset="-128"/>
            </a:endParaRPr>
          </a:p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  <a:t>Opportunities and Challenges</a:t>
            </a:r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C8BFA41-EE8E-E343-9E1C-398587649071}" type="slidenum">
              <a:rPr lang="en-US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Times New Roman" pitchFamily="35" charset="0"/>
                <a:cs typeface="Times New Roman" pitchFamily="35" charset="0"/>
              </a:rPr>
              <a:pPr/>
              <a:t>28</a:t>
            </a:fld>
            <a:endParaRPr lang="en-US" smtClean="0">
              <a:solidFill>
                <a:schemeClr val="bg2">
                  <a:lumMod val="60000"/>
                  <a:lumOff val="40000"/>
                </a:schemeClr>
              </a:solidFill>
              <a:latin typeface="Times New Roman" pitchFamily="35" charset="0"/>
              <a:ea typeface="Times New Roman" pitchFamily="35" charset="0"/>
              <a:cs typeface="Times New Roman" pitchFamily="3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Commissioning Results</a:t>
            </a:r>
            <a:endParaRPr lang="en-US" dirty="0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33780"/>
            <a:ext cx="3352800" cy="25760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57580"/>
            <a:ext cx="3429000" cy="26289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73608"/>
            <a:ext cx="3429000" cy="23258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5513" y="3997618"/>
            <a:ext cx="3330575" cy="2271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Outline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447800"/>
            <a:ext cx="7772400" cy="4648200"/>
          </a:xfrm>
        </p:spPr>
        <p:txBody>
          <a:bodyPr>
            <a:normAutofit/>
          </a:bodyPr>
          <a:lstStyle/>
          <a:p>
            <a:pPr marL="342900" lvl="1" indent="-342900">
              <a:spcBef>
                <a:spcPts val="2200"/>
              </a:spcBef>
              <a:buClr>
                <a:schemeClr val="bg2"/>
              </a:buClr>
            </a:pPr>
            <a:r>
              <a:rPr lang="en-US" b="1" dirty="0" smtClean="0">
                <a:solidFill>
                  <a:schemeClr val="accent2"/>
                </a:solidFill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  <a:t>Introduction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  <a:t/>
            </a:r>
            <a:b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</a:br>
            <a:endParaRPr lang="en-US" dirty="0" smtClean="0">
              <a:solidFill>
                <a:schemeClr val="bg2">
                  <a:lumMod val="60000"/>
                  <a:lumOff val="40000"/>
                </a:schemeClr>
              </a:solidFill>
              <a:latin typeface="Times New Roman" pitchFamily="35" charset="0"/>
              <a:ea typeface="ＭＳ Ｐゴシック" pitchFamily="35" charset="-128"/>
              <a:cs typeface="ＭＳ Ｐゴシック" pitchFamily="35" charset="-128"/>
            </a:endParaRPr>
          </a:p>
          <a:p>
            <a:pPr marL="342900" lvl="1" indent="-342900">
              <a:spcBef>
                <a:spcPts val="2200"/>
              </a:spcBef>
              <a:buClr>
                <a:schemeClr val="bg2"/>
              </a:buClr>
            </a:pP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  <a:t>LHC Run I – A Random Stroll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</a:rPr>
              <a:t/>
            </a:r>
            <a:b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</a:rPr>
            </a:b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</a:rPr>
              <a:t>	</a:t>
            </a:r>
          </a:p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  <a:t>LHC Run II – Early Results </a:t>
            </a:r>
            <a:b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</a:br>
            <a:endParaRPr lang="en-US" dirty="0" smtClean="0">
              <a:solidFill>
                <a:schemeClr val="bg2">
                  <a:lumMod val="60000"/>
                  <a:lumOff val="40000"/>
                </a:schemeClr>
              </a:solidFill>
              <a:latin typeface="Times New Roman" pitchFamily="35" charset="0"/>
              <a:ea typeface="ＭＳ Ｐゴシック" pitchFamily="35" charset="-128"/>
              <a:cs typeface="ＭＳ Ｐゴシック" pitchFamily="35" charset="-128"/>
            </a:endParaRPr>
          </a:p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  <a:t>Opportunities and Challenges</a:t>
            </a:r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C8BFA41-EE8E-E343-9E1C-398587649071}" type="slidenum">
              <a:rPr lang="en-US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Times New Roman" pitchFamily="35" charset="0"/>
                <a:cs typeface="Times New Roman" pitchFamily="35" charset="0"/>
              </a:rPr>
              <a:pPr/>
              <a:t>3</a:t>
            </a:fld>
            <a:endParaRPr lang="en-US" smtClean="0">
              <a:solidFill>
                <a:schemeClr val="bg2">
                  <a:lumMod val="60000"/>
                  <a:lumOff val="40000"/>
                </a:schemeClr>
              </a:solidFill>
              <a:latin typeface="Times New Roman" pitchFamily="35" charset="0"/>
              <a:ea typeface="Times New Roman" pitchFamily="35" charset="0"/>
              <a:cs typeface="Times New Roman" pitchFamily="3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ATLAS@13 TeV: Breathtaking!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487E0-6C48-9842-89A3-09BD27C7057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4" name="Picture 3" descr="fig_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1206500"/>
            <a:ext cx="7696200" cy="5210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Resonance Searches – Round 2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CMS search for a narrow</a:t>
            </a:r>
            <a:br>
              <a:rPr lang="en-US" dirty="0" smtClean="0"/>
            </a:br>
            <a:r>
              <a:rPr lang="en-US" dirty="0" smtClean="0"/>
              <a:t>resonance in </a:t>
            </a:r>
            <a:r>
              <a:rPr lang="en-US" dirty="0" err="1" smtClean="0"/>
              <a:t>dijet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mass spectrum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Background modeled with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711B93-8128-4F43-B650-5CAB5BC252A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3" name="Picture 2" descr="DijetMassWithFitAndQC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419600" y="1600200"/>
            <a:ext cx="4452073" cy="4648200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990600" y="2590800"/>
          <a:ext cx="2667000" cy="1943100"/>
        </p:xfrm>
        <a:graphic>
          <a:graphicData uri="http://schemas.openxmlformats.org/presentationml/2006/ole">
            <p:oleObj spid="_x0000_s29698" name="Equation" r:id="rId5" imgW="1498600" imgH="1092200" progId="Equation.DSMT4">
              <p:embed/>
            </p:oleObj>
          </a:graphicData>
        </a:graphic>
      </p:graphicFrame>
      <p:graphicFrame>
        <p:nvGraphicFramePr>
          <p:cNvPr id="29699" name="Object 3"/>
          <p:cNvGraphicFramePr>
            <a:graphicFrameLocks noChangeAspect="1"/>
          </p:cNvGraphicFramePr>
          <p:nvPr/>
        </p:nvGraphicFramePr>
        <p:xfrm>
          <a:off x="1066800" y="5457825"/>
          <a:ext cx="2305050" cy="790575"/>
        </p:xfrm>
        <a:graphic>
          <a:graphicData uri="http://schemas.openxmlformats.org/presentationml/2006/ole">
            <p:oleObj spid="_x0000_s29699" name="Equation" r:id="rId6" imgW="1295400" imgH="4445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Resonance Searches – Round 2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expected, this</a:t>
            </a:r>
            <a:br>
              <a:rPr lang="en-US" dirty="0" smtClean="0"/>
            </a:br>
            <a:r>
              <a:rPr lang="en-US" dirty="0" smtClean="0"/>
              <a:t>search can be</a:t>
            </a:r>
            <a:br>
              <a:rPr lang="en-US" dirty="0" smtClean="0"/>
            </a:br>
            <a:r>
              <a:rPr lang="en-US" dirty="0" smtClean="0"/>
              <a:t>used to set limits</a:t>
            </a:r>
            <a:br>
              <a:rPr lang="en-US" dirty="0" smtClean="0"/>
            </a:br>
            <a:r>
              <a:rPr lang="en-US" dirty="0" smtClean="0"/>
              <a:t>on many models: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But, yet again, the</a:t>
            </a:r>
            <a:br>
              <a:rPr lang="en-US" dirty="0" smtClean="0"/>
            </a:br>
            <a:r>
              <a:rPr lang="en-US" dirty="0" smtClean="0"/>
              <a:t>Standard Model</a:t>
            </a:r>
            <a:br>
              <a:rPr lang="en-US" dirty="0" smtClean="0"/>
            </a:br>
            <a:r>
              <a:rPr lang="en-US" dirty="0" smtClean="0"/>
              <a:t>reigns supreme!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400" y="1524000"/>
            <a:ext cx="4749800" cy="45013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2.9 TeV Di-Electron Event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accent2"/>
                </a:solidFill>
              </a:rPr>
              <a:t>p</a:t>
            </a:r>
            <a:r>
              <a:rPr lang="en-US" baseline="-25000" dirty="0" smtClean="0">
                <a:solidFill>
                  <a:schemeClr val="accent2"/>
                </a:solidFill>
              </a:rPr>
              <a:t>T1</a:t>
            </a:r>
            <a:r>
              <a:rPr lang="en-US" dirty="0" smtClean="0">
                <a:solidFill>
                  <a:schemeClr val="accent2"/>
                </a:solidFill>
              </a:rPr>
              <a:t> = 1.28 TeV, η</a:t>
            </a:r>
            <a:r>
              <a:rPr lang="en-US" baseline="-25000" dirty="0" smtClean="0">
                <a:solidFill>
                  <a:schemeClr val="accent2"/>
                </a:solidFill>
              </a:rPr>
              <a:t>1</a:t>
            </a:r>
            <a:r>
              <a:rPr lang="en-US" dirty="0" smtClean="0">
                <a:solidFill>
                  <a:schemeClr val="accent2"/>
                </a:solidFill>
              </a:rPr>
              <a:t>= –1.31, ϕ</a:t>
            </a:r>
            <a:r>
              <a:rPr lang="en-US" baseline="-25000" dirty="0" smtClean="0">
                <a:solidFill>
                  <a:schemeClr val="accent2"/>
                </a:solidFill>
              </a:rPr>
              <a:t>1</a:t>
            </a:r>
            <a:r>
              <a:rPr lang="en-US" dirty="0" smtClean="0">
                <a:solidFill>
                  <a:schemeClr val="accent2"/>
                </a:solidFill>
              </a:rPr>
              <a:t> = 0.42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rgbClr val="FDE689"/>
                </a:solidFill>
              </a:rPr>
              <a:t>p</a:t>
            </a:r>
            <a:r>
              <a:rPr lang="en-US" baseline="-25000" dirty="0" smtClean="0">
                <a:solidFill>
                  <a:srgbClr val="FDE689"/>
                </a:solidFill>
              </a:rPr>
              <a:t>T2</a:t>
            </a:r>
            <a:r>
              <a:rPr lang="en-US" dirty="0" smtClean="0">
                <a:solidFill>
                  <a:srgbClr val="FDE689"/>
                </a:solidFill>
              </a:rPr>
              <a:t> = 1.26 TeV</a:t>
            </a:r>
          </a:p>
          <a:p>
            <a:pPr>
              <a:buNone/>
            </a:pPr>
            <a:r>
              <a:rPr lang="en-US" dirty="0" smtClean="0">
                <a:solidFill>
                  <a:srgbClr val="FDE689"/>
                </a:solidFill>
              </a:rPr>
              <a:t>η</a:t>
            </a:r>
            <a:r>
              <a:rPr lang="en-US" baseline="-25000" dirty="0" smtClean="0">
                <a:solidFill>
                  <a:srgbClr val="FDE689"/>
                </a:solidFill>
              </a:rPr>
              <a:t>2 </a:t>
            </a:r>
            <a:r>
              <a:rPr lang="en-US" dirty="0" smtClean="0">
                <a:solidFill>
                  <a:srgbClr val="FDE689"/>
                </a:solidFill>
              </a:rPr>
              <a:t>= –1.24, </a:t>
            </a:r>
          </a:p>
          <a:p>
            <a:pPr>
              <a:buNone/>
            </a:pPr>
            <a:r>
              <a:rPr lang="en-US" dirty="0" smtClean="0">
                <a:solidFill>
                  <a:srgbClr val="FDE689"/>
                </a:solidFill>
              </a:rPr>
              <a:t>ϕ</a:t>
            </a:r>
            <a:r>
              <a:rPr lang="en-US" baseline="-25000" dirty="0" smtClean="0">
                <a:solidFill>
                  <a:srgbClr val="FDE689"/>
                </a:solidFill>
              </a:rPr>
              <a:t>2</a:t>
            </a:r>
            <a:r>
              <a:rPr lang="en-US" dirty="0" smtClean="0">
                <a:solidFill>
                  <a:srgbClr val="FDE689"/>
                </a:solidFill>
              </a:rPr>
              <a:t>  = –2.74</a:t>
            </a:r>
          </a:p>
          <a:p>
            <a:pPr>
              <a:buNone/>
            </a:pPr>
            <a:r>
              <a:rPr lang="en-US" dirty="0" smtClean="0"/>
              <a:t>Expected</a:t>
            </a:r>
            <a:br>
              <a:rPr lang="en-US" dirty="0" smtClean="0"/>
            </a:br>
            <a:r>
              <a:rPr lang="en-US" dirty="0" smtClean="0"/>
              <a:t>background</a:t>
            </a:r>
            <a:br>
              <a:rPr lang="en-US" dirty="0" smtClean="0"/>
            </a:br>
            <a:r>
              <a:rPr lang="en-US" dirty="0" smtClean="0"/>
              <a:t>above 2 TeV</a:t>
            </a:r>
            <a:br>
              <a:rPr lang="en-US" dirty="0" smtClean="0"/>
            </a:br>
            <a:r>
              <a:rPr lang="en-US" dirty="0" smtClean="0">
                <a:solidFill>
                  <a:schemeClr val="accent2"/>
                </a:solidFill>
              </a:rPr>
              <a:t>0.007 events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711B93-8128-4F43-B650-5CAB5BC252A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2372882"/>
            <a:ext cx="5616453" cy="3875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Outline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447800"/>
            <a:ext cx="7772400" cy="4648200"/>
          </a:xfrm>
        </p:spPr>
        <p:txBody>
          <a:bodyPr>
            <a:normAutofit/>
          </a:bodyPr>
          <a:lstStyle/>
          <a:p>
            <a:pPr marL="342900" lvl="1" indent="-342900">
              <a:spcBef>
                <a:spcPts val="2200"/>
              </a:spcBef>
              <a:buClr>
                <a:schemeClr val="bg2"/>
              </a:buClr>
            </a:pP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  <a:t>Introduction</a:t>
            </a:r>
            <a:b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</a:br>
            <a:endParaRPr lang="en-US" dirty="0" smtClean="0">
              <a:solidFill>
                <a:schemeClr val="bg2">
                  <a:lumMod val="60000"/>
                  <a:lumOff val="40000"/>
                </a:schemeClr>
              </a:solidFill>
              <a:latin typeface="Times New Roman" pitchFamily="35" charset="0"/>
              <a:ea typeface="ＭＳ Ｐゴシック" pitchFamily="35" charset="-128"/>
              <a:cs typeface="ＭＳ Ｐゴシック" pitchFamily="35" charset="-128"/>
            </a:endParaRPr>
          </a:p>
          <a:p>
            <a:pPr marL="342900" lvl="1" indent="-342900">
              <a:spcBef>
                <a:spcPts val="2200"/>
              </a:spcBef>
              <a:buClr>
                <a:schemeClr val="bg2"/>
              </a:buClr>
            </a:pP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  <a:t>LHC Run I – A Random Stroll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</a:rPr>
              <a:t/>
            </a:r>
            <a:b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</a:rPr>
            </a:b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</a:rPr>
              <a:t>	</a:t>
            </a:r>
          </a:p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  <a:t>LHC Run II – Early Results </a:t>
            </a:r>
            <a:b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</a:br>
            <a:endParaRPr lang="en-US" dirty="0" smtClean="0">
              <a:solidFill>
                <a:schemeClr val="bg2">
                  <a:lumMod val="60000"/>
                  <a:lumOff val="40000"/>
                </a:schemeClr>
              </a:solidFill>
              <a:latin typeface="Times New Roman" pitchFamily="35" charset="0"/>
              <a:ea typeface="ＭＳ Ｐゴシック" pitchFamily="35" charset="-128"/>
              <a:cs typeface="ＭＳ Ｐゴシック" pitchFamily="35" charset="-128"/>
            </a:endParaRPr>
          </a:p>
          <a:p>
            <a:r>
              <a:rPr lang="en-US" b="1" dirty="0" smtClean="0">
                <a:solidFill>
                  <a:srgbClr val="FDE689"/>
                </a:solidFill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  <a:t>Opportunities and Challenges</a:t>
            </a:r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C8BFA41-EE8E-E343-9E1C-398587649071}" type="slidenum">
              <a:rPr lang="en-US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Times New Roman" pitchFamily="35" charset="0"/>
                <a:cs typeface="Times New Roman" pitchFamily="35" charset="0"/>
              </a:rPr>
              <a:pPr/>
              <a:t>34</a:t>
            </a:fld>
            <a:endParaRPr lang="en-US" smtClean="0">
              <a:solidFill>
                <a:schemeClr val="bg2">
                  <a:lumMod val="60000"/>
                  <a:lumOff val="40000"/>
                </a:schemeClr>
              </a:solidFill>
              <a:latin typeface="Times New Roman" pitchFamily="35" charset="0"/>
              <a:ea typeface="Times New Roman" pitchFamily="35" charset="0"/>
              <a:cs typeface="Times New Roman" pitchFamily="3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Opportunities &amp; Challenges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85800" y="1447800"/>
            <a:ext cx="7760333" cy="4809242"/>
            <a:chOff x="374966" y="1493322"/>
            <a:chExt cx="8388937" cy="4427845"/>
          </a:xfrm>
        </p:grpSpPr>
        <p:pic>
          <p:nvPicPr>
            <p:cNvPr id="5" name="image6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74966" y="1493322"/>
              <a:ext cx="8388937" cy="442784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" name="Shape 314"/>
            <p:cNvSpPr/>
            <p:nvPr/>
          </p:nvSpPr>
          <p:spPr>
            <a:xfrm>
              <a:off x="1489559" y="1982020"/>
              <a:ext cx="786999" cy="6611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24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/>
              </a:pPr>
              <a:r>
                <a:rPr sz="2000" dirty="0"/>
                <a:t>Run 1</a:t>
              </a:r>
            </a:p>
          </p:txBody>
        </p:sp>
        <p:sp>
          <p:nvSpPr>
            <p:cNvPr id="7" name="Shape 315"/>
            <p:cNvSpPr/>
            <p:nvPr/>
          </p:nvSpPr>
          <p:spPr>
            <a:xfrm>
              <a:off x="2708642" y="1969810"/>
              <a:ext cx="786999" cy="6611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24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/>
              </a:pPr>
              <a:r>
                <a:rPr sz="2000" dirty="0"/>
                <a:t>Run 2</a:t>
              </a:r>
            </a:p>
          </p:txBody>
        </p:sp>
        <p:sp>
          <p:nvSpPr>
            <p:cNvPr id="8" name="Shape 316"/>
            <p:cNvSpPr/>
            <p:nvPr/>
          </p:nvSpPr>
          <p:spPr>
            <a:xfrm>
              <a:off x="3863133" y="1960674"/>
              <a:ext cx="786999" cy="6611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24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/>
              </a:pPr>
              <a:r>
                <a:rPr sz="2000" dirty="0"/>
                <a:t>Run 3</a:t>
              </a:r>
            </a:p>
          </p:txBody>
        </p:sp>
        <p:sp>
          <p:nvSpPr>
            <p:cNvPr id="9" name="Shape 317"/>
            <p:cNvSpPr/>
            <p:nvPr/>
          </p:nvSpPr>
          <p:spPr>
            <a:xfrm>
              <a:off x="5234616" y="1940044"/>
              <a:ext cx="786999" cy="6611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24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/>
              </a:pPr>
              <a:r>
                <a:rPr sz="2000" dirty="0"/>
                <a:t>Run 4</a:t>
              </a:r>
            </a:p>
          </p:txBody>
        </p:sp>
        <p:sp>
          <p:nvSpPr>
            <p:cNvPr id="10" name="Shape 318"/>
            <p:cNvSpPr/>
            <p:nvPr/>
          </p:nvSpPr>
          <p:spPr>
            <a:xfrm>
              <a:off x="1460785" y="2614862"/>
              <a:ext cx="807913" cy="5478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2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/>
              </a:pPr>
              <a:r>
                <a:rPr sz="1600" dirty="0"/>
                <a:t>7-8 TeV</a:t>
              </a:r>
            </a:p>
          </p:txBody>
        </p:sp>
        <p:sp>
          <p:nvSpPr>
            <p:cNvPr id="11" name="Shape 319"/>
            <p:cNvSpPr/>
            <p:nvPr/>
          </p:nvSpPr>
          <p:spPr>
            <a:xfrm>
              <a:off x="2632322" y="2615731"/>
              <a:ext cx="1038746" cy="547846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2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/>
              </a:pPr>
              <a:r>
                <a:rPr sz="1600" dirty="0"/>
                <a:t>13-14 TeV</a:t>
              </a:r>
            </a:p>
          </p:txBody>
        </p:sp>
        <p:sp>
          <p:nvSpPr>
            <p:cNvPr id="12" name="Shape 320"/>
            <p:cNvSpPr/>
            <p:nvPr/>
          </p:nvSpPr>
          <p:spPr>
            <a:xfrm>
              <a:off x="1511552" y="4482036"/>
              <a:ext cx="714589" cy="340042"/>
            </a:xfrm>
            <a:prstGeom prst="rect">
              <a:avLst/>
            </a:prstGeom>
            <a:blipFill>
              <a:blip r:embed="rId3"/>
            </a:blip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 sz="20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1200" b="1" dirty="0" smtClean="0">
                  <a:solidFill>
                    <a:srgbClr val="FFFFFF"/>
                  </a:solidFill>
                </a:rPr>
                <a:t>&lt;</a:t>
              </a:r>
              <a:r>
                <a:rPr lang="en-US" sz="1200" b="1" dirty="0" smtClean="0">
                  <a:solidFill>
                    <a:srgbClr val="FFFFFF"/>
                  </a:solidFill>
                </a:rPr>
                <a:t>PU</a:t>
              </a:r>
              <a:r>
                <a:rPr sz="1200" b="1" dirty="0" smtClean="0">
                  <a:solidFill>
                    <a:srgbClr val="FFFFFF"/>
                  </a:solidFill>
                </a:rPr>
                <a:t>&gt;</a:t>
              </a:r>
              <a:r>
                <a:rPr sz="1200" b="1" dirty="0">
                  <a:solidFill>
                    <a:srgbClr val="FFFFFF"/>
                  </a:solidFill>
                </a:rPr>
                <a:t>≅ 21</a:t>
              </a:r>
            </a:p>
          </p:txBody>
        </p:sp>
        <p:sp>
          <p:nvSpPr>
            <p:cNvPr id="13" name="Shape 321"/>
            <p:cNvSpPr/>
            <p:nvPr/>
          </p:nvSpPr>
          <p:spPr>
            <a:xfrm>
              <a:off x="2781052" y="3849154"/>
              <a:ext cx="714589" cy="340042"/>
            </a:xfrm>
            <a:prstGeom prst="rect">
              <a:avLst/>
            </a:prstGeom>
            <a:blipFill>
              <a:blip r:embed="rId3"/>
            </a:blip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 sz="20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1200" b="1" dirty="0" smtClean="0">
                  <a:solidFill>
                    <a:srgbClr val="FFFFFF"/>
                  </a:solidFill>
                </a:rPr>
                <a:t>&lt;</a:t>
              </a:r>
              <a:r>
                <a:rPr lang="en-US" sz="1200" b="1" dirty="0" smtClean="0">
                  <a:solidFill>
                    <a:srgbClr val="FFFFFF"/>
                  </a:solidFill>
                </a:rPr>
                <a:t>PU</a:t>
              </a:r>
              <a:r>
                <a:rPr sz="1200" b="1" dirty="0" smtClean="0">
                  <a:solidFill>
                    <a:srgbClr val="FFFFFF"/>
                  </a:solidFill>
                </a:rPr>
                <a:t>&gt;</a:t>
              </a:r>
              <a:r>
                <a:rPr sz="1200" b="1" dirty="0">
                  <a:solidFill>
                    <a:srgbClr val="FFFFFF"/>
                  </a:solidFill>
                </a:rPr>
                <a:t>≅ 40</a:t>
              </a:r>
            </a:p>
          </p:txBody>
        </p:sp>
        <p:sp>
          <p:nvSpPr>
            <p:cNvPr id="14" name="Shape 322"/>
            <p:cNvSpPr/>
            <p:nvPr/>
          </p:nvSpPr>
          <p:spPr>
            <a:xfrm>
              <a:off x="3935543" y="3589816"/>
              <a:ext cx="714589" cy="340042"/>
            </a:xfrm>
            <a:prstGeom prst="rect">
              <a:avLst/>
            </a:prstGeom>
            <a:blipFill>
              <a:blip r:embed="rId3"/>
            </a:blip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 sz="20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1200" b="1" dirty="0" smtClean="0">
                  <a:solidFill>
                    <a:srgbClr val="FFFFFF"/>
                  </a:solidFill>
                </a:rPr>
                <a:t>&lt;</a:t>
              </a:r>
              <a:r>
                <a:rPr lang="en-US" sz="1200" b="1" dirty="0" smtClean="0">
                  <a:solidFill>
                    <a:srgbClr val="FFFFFF"/>
                  </a:solidFill>
                </a:rPr>
                <a:t>PU</a:t>
              </a:r>
              <a:r>
                <a:rPr sz="1200" b="1" dirty="0" smtClean="0">
                  <a:solidFill>
                    <a:srgbClr val="FFFFFF"/>
                  </a:solidFill>
                </a:rPr>
                <a:t>&gt;</a:t>
              </a:r>
              <a:r>
                <a:rPr sz="1200" b="1" dirty="0">
                  <a:solidFill>
                    <a:srgbClr val="FFFFFF"/>
                  </a:solidFill>
                </a:rPr>
                <a:t>≅ 60</a:t>
              </a:r>
            </a:p>
          </p:txBody>
        </p:sp>
        <p:sp>
          <p:nvSpPr>
            <p:cNvPr id="15" name="Shape 323"/>
            <p:cNvSpPr/>
            <p:nvPr/>
          </p:nvSpPr>
          <p:spPr>
            <a:xfrm>
              <a:off x="5234616" y="2800837"/>
              <a:ext cx="800174" cy="340042"/>
            </a:xfrm>
            <a:prstGeom prst="rect">
              <a:avLst/>
            </a:prstGeom>
            <a:blipFill>
              <a:blip r:embed="rId3"/>
            </a:blip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 sz="20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1200" b="1" dirty="0" smtClean="0">
                  <a:solidFill>
                    <a:srgbClr val="FFFFFF"/>
                  </a:solidFill>
                </a:rPr>
                <a:t>&lt;</a:t>
              </a:r>
              <a:r>
                <a:rPr lang="en-US" sz="1200" b="1" dirty="0" smtClean="0">
                  <a:solidFill>
                    <a:srgbClr val="FFFFFF"/>
                  </a:solidFill>
                </a:rPr>
                <a:t>PU</a:t>
              </a:r>
              <a:r>
                <a:rPr sz="1200" b="1" dirty="0" smtClean="0">
                  <a:solidFill>
                    <a:srgbClr val="FFFFFF"/>
                  </a:solidFill>
                </a:rPr>
                <a:t>&gt;</a:t>
              </a:r>
              <a:r>
                <a:rPr sz="1200" b="1" dirty="0">
                  <a:solidFill>
                    <a:srgbClr val="FFFFFF"/>
                  </a:solidFill>
                </a:rPr>
                <a:t>≅ 140</a:t>
              </a:r>
            </a:p>
          </p:txBody>
        </p:sp>
        <p:sp>
          <p:nvSpPr>
            <p:cNvPr id="16" name="Shape 324"/>
            <p:cNvSpPr/>
            <p:nvPr/>
          </p:nvSpPr>
          <p:spPr>
            <a:xfrm>
              <a:off x="2605434" y="4772358"/>
              <a:ext cx="1266836" cy="595074"/>
            </a:xfrm>
            <a:prstGeom prst="rect">
              <a:avLst/>
            </a:prstGeom>
            <a:blipFill>
              <a:blip r:embed="rId4"/>
            </a:blipFill>
            <a:ln w="12700"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0">
                <a:defRPr sz="1800"/>
              </a:pPr>
              <a:r>
                <a:rPr lang="en-US" sz="1400" b="1" dirty="0" smtClean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rPr>
                <a:t>       </a:t>
              </a:r>
              <a:r>
                <a:rPr sz="1400" b="1" dirty="0" smtClean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rPr>
                <a:t>25ns </a:t>
              </a:r>
              <a:endParaRPr sz="1400" b="1" dirty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endParaRPr>
            </a:p>
            <a:p>
              <a:pPr lvl="0">
                <a:defRPr sz="1800"/>
              </a:pPr>
              <a:r>
                <a:rPr sz="1400" b="1" dirty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rPr>
                <a:t>bunch spacing</a:t>
              </a:r>
            </a:p>
          </p:txBody>
        </p:sp>
        <p:sp>
          <p:nvSpPr>
            <p:cNvPr id="17" name="Shape 325"/>
            <p:cNvSpPr/>
            <p:nvPr/>
          </p:nvSpPr>
          <p:spPr>
            <a:xfrm>
              <a:off x="5164755" y="4853264"/>
              <a:ext cx="2629231" cy="396716"/>
            </a:xfrm>
            <a:prstGeom prst="rect">
              <a:avLst/>
            </a:prstGeom>
            <a:blipFill>
              <a:blip r:embed="rId3"/>
            </a:blip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 sz="40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 b="0">
                  <a:solidFill>
                    <a:srgbClr val="000000"/>
                  </a:solidFill>
                </a:defRPr>
              </a:pPr>
              <a:r>
                <a:rPr sz="2800" b="1">
                  <a:solidFill>
                    <a:srgbClr val="FFFFFF"/>
                  </a:solidFill>
                </a:rPr>
                <a:t>HL-LHC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Opportunities &amp; Challenges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upgraded LHC and its amazing detectors provide the best chance we have to move the field significantly forward. </a:t>
            </a:r>
          </a:p>
          <a:p>
            <a:r>
              <a:rPr lang="en-US" dirty="0" smtClean="0"/>
              <a:t>The opportunities for young physicists to make lasting contributions are enormous. They are so precisely because of the many challenges we must face!</a:t>
            </a:r>
          </a:p>
          <a:p>
            <a:r>
              <a:rPr lang="en-US" dirty="0" smtClean="0"/>
              <a:t>Take, for example, pileup: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p:oleObj spid="_x0000_s59394" name="Equation" r:id="rId3" imgW="114300" imgH="165100" progId="Equation.DSMT4">
              <p:embed/>
            </p:oleObj>
          </a:graphicData>
        </a:graphic>
      </p:graphicFrame>
      <p:pic>
        <p:nvPicPr>
          <p:cNvPr id="20" name="Screen Shot 2015-01-25 at 4.43.09 PM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19200" y="4419600"/>
            <a:ext cx="7086600" cy="1981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Opportunities &amp; Challenges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609600" y="1524000"/>
            <a:ext cx="8305800" cy="47244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At </a:t>
            </a:r>
            <a:r>
              <a:rPr lang="en-US" i="1" dirty="0" smtClean="0"/>
              <a:t>L</a:t>
            </a:r>
            <a:r>
              <a:rPr lang="en-US" dirty="0" smtClean="0"/>
              <a:t> ~ 1.3 x10</a:t>
            </a:r>
            <a:r>
              <a:rPr lang="en-US" baseline="30000" dirty="0" smtClean="0"/>
              <a:t>34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r>
              <a:rPr lang="en-US" dirty="0" smtClean="0"/>
              <a:t>, find ~140 vertices spread over 5 cm!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p:oleObj spid="_x0000_s61442" name="Equation" r:id="rId3" imgW="114300" imgH="165100" progId="Equation.DSMT4">
              <p:embed/>
            </p:oleObj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1219200" y="2172477"/>
          <a:ext cx="1371600" cy="951723"/>
        </p:xfrm>
        <a:graphic>
          <a:graphicData uri="http://schemas.openxmlformats.org/presentationml/2006/ole">
            <p:oleObj spid="_x0000_s61443" name="Equation" r:id="rId4" imgW="622300" imgH="431800" progId="Equation.DSMT4">
              <p:embed/>
            </p:oleObj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3276600" y="2133600"/>
          <a:ext cx="5307157" cy="2057400"/>
        </p:xfrm>
        <a:graphic>
          <a:graphicData uri="http://schemas.openxmlformats.org/presentationml/2006/ole">
            <p:oleObj spid="_x0000_s61444" name="Equation" r:id="rId5" imgW="2882900" imgH="1117600" progId="Equation.DSMT4">
              <p:embed/>
            </p:oleObj>
          </a:graphicData>
        </a:graphic>
      </p:graphicFrame>
      <p:pic>
        <p:nvPicPr>
          <p:cNvPr id="8" name="Screen Shot 2015-01-25 at 4.43.09 PM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19200" y="4419600"/>
            <a:ext cx="7086600" cy="1981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Opportunities &amp; Challenges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609600" y="1524000"/>
            <a:ext cx="8077200" cy="4724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DE689"/>
                </a:solidFill>
              </a:rPr>
              <a:t>A Few Experimental Challenges</a:t>
            </a:r>
          </a:p>
          <a:p>
            <a:pPr lvl="1"/>
            <a:r>
              <a:rPr lang="en-US" dirty="0" smtClean="0"/>
              <a:t>Handle data storage at the rate of 6 gigabytes/second </a:t>
            </a:r>
          </a:p>
          <a:p>
            <a:pPr lvl="1"/>
            <a:r>
              <a:rPr lang="en-US" dirty="0" smtClean="0"/>
              <a:t>Trigger efficiently, even at low thresholds </a:t>
            </a:r>
          </a:p>
          <a:p>
            <a:pPr lvl="1"/>
            <a:r>
              <a:rPr lang="en-US" dirty="0" smtClean="0"/>
              <a:t>Mitigate the effects of pileup</a:t>
            </a:r>
          </a:p>
          <a:p>
            <a:pPr lvl="1"/>
            <a:r>
              <a:rPr lang="en-US" dirty="0" smtClean="0"/>
              <a:t>Efficient identification of boosted W, Z, Higgs, top</a:t>
            </a:r>
          </a:p>
          <a:p>
            <a:pPr lvl="1"/>
            <a:r>
              <a:rPr lang="en-US" dirty="0" smtClean="0"/>
              <a:t>Efficient identification of </a:t>
            </a:r>
            <a:r>
              <a:rPr lang="en-US" dirty="0" err="1" smtClean="0"/>
              <a:t>b</a:t>
            </a:r>
            <a:r>
              <a:rPr lang="en-US" dirty="0" smtClean="0"/>
              <a:t> jets and </a:t>
            </a:r>
            <a:r>
              <a:rPr lang="en-US" dirty="0" err="1" smtClean="0"/>
              <a:t>taus</a:t>
            </a:r>
            <a:endParaRPr lang="en-US" dirty="0" smtClean="0"/>
          </a:p>
          <a:p>
            <a:pPr lvl="1"/>
            <a:r>
              <a:rPr lang="en-US" dirty="0" smtClean="0"/>
              <a:t>High fidelity, yet fast, detector simulation</a:t>
            </a:r>
          </a:p>
          <a:p>
            <a:pPr lvl="1"/>
            <a:r>
              <a:rPr lang="en-US" dirty="0" smtClean="0"/>
              <a:t>Automatic search for deviations from SM</a:t>
            </a:r>
          </a:p>
          <a:p>
            <a:pPr>
              <a:buNone/>
            </a:pPr>
            <a:r>
              <a:rPr lang="en-US" dirty="0" smtClean="0">
                <a:solidFill>
                  <a:srgbClr val="FDE689"/>
                </a:solidFill>
              </a:rPr>
              <a:t>A Couple of Theoretical Physics Challenges (</a:t>
            </a:r>
            <a:r>
              <a:rPr lang="en-US" dirty="0" smtClean="0"/>
              <a:t>my wish list!</a:t>
            </a:r>
            <a:r>
              <a:rPr lang="en-US" dirty="0" smtClean="0">
                <a:solidFill>
                  <a:srgbClr val="FDE689"/>
                </a:solidFill>
              </a:rPr>
              <a:t>)</a:t>
            </a:r>
          </a:p>
          <a:p>
            <a:pPr lvl="1"/>
            <a:r>
              <a:rPr lang="en-US" dirty="0" smtClean="0"/>
              <a:t>Fully automatic high precision predictions for hundreds of SM </a:t>
            </a:r>
            <a:r>
              <a:rPr lang="en-US" u="sng" dirty="0" smtClean="0"/>
              <a:t>exclusive</a:t>
            </a:r>
            <a:r>
              <a:rPr lang="en-US" dirty="0" smtClean="0"/>
              <a:t> final states.</a:t>
            </a:r>
          </a:p>
          <a:p>
            <a:pPr lvl="1"/>
            <a:r>
              <a:rPr lang="en-US" dirty="0" smtClean="0"/>
              <a:t>Precise calculation of </a:t>
            </a:r>
            <a:r>
              <a:rPr lang="en-US" dirty="0" err="1" smtClean="0"/>
              <a:t>multijet</a:t>
            </a:r>
            <a:r>
              <a:rPr lang="en-US" dirty="0" smtClean="0"/>
              <a:t> cross sections, finally!</a:t>
            </a:r>
          </a:p>
          <a:p>
            <a:pPr lvl="1"/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p:oleObj spid="_x0000_s60418" name="Equation" r:id="rId3" imgW="114300" imgH="1651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bldLvl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Opportunities &amp; Challenges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524000"/>
            <a:ext cx="80010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Where does our field want to be in </a:t>
            </a:r>
            <a:r>
              <a:rPr lang="en-US" dirty="0" smtClean="0">
                <a:solidFill>
                  <a:srgbClr val="FDE689"/>
                </a:solidFill>
              </a:rPr>
              <a:t>2050</a:t>
            </a:r>
            <a:r>
              <a:rPr lang="en-US" dirty="0" smtClean="0"/>
              <a:t>?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We want to be in possession of the </a:t>
            </a:r>
            <a:r>
              <a:rPr lang="en-US" dirty="0" smtClean="0">
                <a:solidFill>
                  <a:srgbClr val="FDE689"/>
                </a:solidFill>
              </a:rPr>
              <a:t>N</a:t>
            </a:r>
            <a:r>
              <a:rPr lang="en-US" dirty="0" smtClean="0"/>
              <a:t>ew </a:t>
            </a:r>
            <a:r>
              <a:rPr lang="en-US" dirty="0" smtClean="0">
                <a:solidFill>
                  <a:srgbClr val="FDE689"/>
                </a:solidFill>
              </a:rPr>
              <a:t>S</a:t>
            </a:r>
            <a:r>
              <a:rPr lang="en-US" dirty="0" smtClean="0"/>
              <a:t>tandard </a:t>
            </a:r>
            <a:r>
              <a:rPr lang="en-US" dirty="0" smtClean="0">
                <a:solidFill>
                  <a:srgbClr val="FDE689"/>
                </a:solidFill>
              </a:rPr>
              <a:t>M</a:t>
            </a:r>
            <a:r>
              <a:rPr lang="en-US" dirty="0" smtClean="0"/>
              <a:t>odel.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However, for that to happen, two things are </a:t>
            </a:r>
            <a:r>
              <a:rPr lang="en-US" u="sng" dirty="0" smtClean="0"/>
              <a:t>necessary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We must discover new physics, and</a:t>
            </a:r>
          </a:p>
          <a:p>
            <a:pPr lvl="1"/>
            <a:r>
              <a:rPr lang="en-US" dirty="0" smtClean="0"/>
              <a:t>we must significantly narrow the divide between theorists and experimentalists: </a:t>
            </a:r>
            <a:r>
              <a:rPr lang="en-US" dirty="0" smtClean="0">
                <a:solidFill>
                  <a:srgbClr val="FDE689"/>
                </a:solidFill>
              </a:rPr>
              <a:t>We Need To Talk More</a:t>
            </a:r>
            <a:r>
              <a:rPr lang="en-US" dirty="0" smtClean="0"/>
              <a:t>.</a:t>
            </a:r>
          </a:p>
          <a:p>
            <a:r>
              <a:rPr lang="en-US" dirty="0" smtClean="0"/>
              <a:t>But, for the latter to happen, a major cultural shift will be necessary.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discovery of the Higgs boson at the LHC was a remarkable achievement.</a:t>
            </a:r>
          </a:p>
          <a:p>
            <a:r>
              <a:rPr lang="en-US" dirty="0" smtClean="0"/>
              <a:t>But, equally remarkable is the astonishing reaffirmation of the predictive power of the Standard Model. </a:t>
            </a:r>
          </a:p>
          <a:p>
            <a:r>
              <a:rPr lang="en-US" dirty="0" smtClean="0"/>
              <a:t>The disappointing corollary is the complete absence of </a:t>
            </a:r>
            <a:r>
              <a:rPr lang="en-US" u="sng" dirty="0" smtClean="0"/>
              <a:t>compelling</a:t>
            </a:r>
            <a:r>
              <a:rPr lang="en-US" dirty="0" smtClean="0"/>
              <a:t> evidence of new physics at the LHC, so far.</a:t>
            </a:r>
          </a:p>
          <a:p>
            <a:r>
              <a:rPr lang="en-US" dirty="0" smtClean="0"/>
              <a:t>Nevertheless, there is still hope that we shall not be disappointed by the end of Run II. </a:t>
            </a:r>
          </a:p>
          <a:p>
            <a:r>
              <a:rPr lang="en-US" dirty="0" smtClean="0"/>
              <a:t>But, we could still be unlucky: finding no obvious resonances, but just a set of subtle spectral deviations. 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487E0-6C48-9842-89A3-09BD27C7057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Final Remarks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9600" y="1524000"/>
            <a:ext cx="8153400" cy="47244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The Standard Model – a complicated Heath Robinson edifice ingeniously put together by brilliant architects and builders – is to be celebrated as a truly magnificent achievement.	</a:t>
            </a:r>
          </a:p>
          <a:p>
            <a:pPr>
              <a:buNone/>
            </a:pPr>
            <a:r>
              <a:rPr lang="en-US" dirty="0" smtClean="0"/>
              <a:t>But the </a:t>
            </a:r>
            <a:r>
              <a:rPr lang="en-US" dirty="0" smtClean="0">
                <a:solidFill>
                  <a:schemeClr val="accent2"/>
                </a:solidFill>
              </a:rPr>
              <a:t>NSM</a:t>
            </a:r>
            <a:r>
              <a:rPr lang="en-US" dirty="0" smtClean="0"/>
              <a:t> will be even more</a:t>
            </a:r>
            <a:br>
              <a:rPr lang="en-US" dirty="0" smtClean="0"/>
            </a:br>
            <a:r>
              <a:rPr lang="en-US" dirty="0" smtClean="0"/>
              <a:t>extraordinary.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711B93-8128-4F43-B650-5CAB5BC252AE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641106"/>
            <a:ext cx="4190999" cy="3683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3705994"/>
            <a:ext cx="2108200" cy="26186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7000" y="5385137"/>
            <a:ext cx="16913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William Heath </a:t>
            </a:r>
          </a:p>
          <a:p>
            <a:r>
              <a:rPr lang="en-US" sz="2000" dirty="0" smtClean="0"/>
              <a:t>Robinson</a:t>
            </a:r>
          </a:p>
          <a:p>
            <a:r>
              <a:rPr lang="en-US" sz="2000" dirty="0" smtClean="0"/>
              <a:t>1872 – 1944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487E0-6C48-9842-89A3-09BD27C7057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332833"/>
            <a:ext cx="8534400" cy="591556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2"/>
          <a:srcRect r="1809"/>
          <a:stretch/>
        </p:blipFill>
        <p:spPr>
          <a:xfrm>
            <a:off x="63499" y="25400"/>
            <a:ext cx="4286549" cy="4191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430936"/>
            <a:ext cx="4191000" cy="402066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041900" y="63039"/>
            <a:ext cx="4038600" cy="39269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7000"/>
            <a:ext cx="6028841" cy="37338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645" y="2133600"/>
            <a:ext cx="4998155" cy="421719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Ordinarily, the remarkable level of agreement between observations and predictions should be cause for celebration. </a:t>
            </a:r>
          </a:p>
          <a:p>
            <a:r>
              <a:rPr lang="en-US" dirty="0" smtClean="0"/>
              <a:t>But, that is not what we were hoping for in 2008!</a:t>
            </a:r>
          </a:p>
          <a:p>
            <a:r>
              <a:rPr lang="en-US" dirty="0" smtClean="0"/>
              <a:t>Run II, however, has only just started, and hope remains a rational stance.</a:t>
            </a:r>
          </a:p>
          <a:p>
            <a:r>
              <a:rPr lang="en-US" dirty="0" smtClean="0"/>
              <a:t>The fact that WHEPP is still going strong (</a:t>
            </a:r>
            <a:r>
              <a:rPr lang="en-US" u="sng" dirty="0" smtClean="0">
                <a:solidFill>
                  <a:srgbClr val="FDE689"/>
                </a:solidFill>
              </a:rPr>
              <a:t>XIV</a:t>
            </a:r>
            <a:r>
              <a:rPr lang="en-US" dirty="0" smtClean="0"/>
              <a:t>) suggests that many of you agree.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487E0-6C48-9842-89A3-09BD27C7057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Outline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447800"/>
            <a:ext cx="7772400" cy="4648200"/>
          </a:xfrm>
        </p:spPr>
        <p:txBody>
          <a:bodyPr>
            <a:normAutofit/>
          </a:bodyPr>
          <a:lstStyle/>
          <a:p>
            <a:pPr marL="342900" lvl="1" indent="-342900">
              <a:spcBef>
                <a:spcPts val="2200"/>
              </a:spcBef>
              <a:buClr>
                <a:schemeClr val="bg2"/>
              </a:buClr>
            </a:pP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  <a:t>Introduction</a:t>
            </a:r>
            <a:b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</a:br>
            <a:endParaRPr lang="en-US" dirty="0" smtClean="0">
              <a:solidFill>
                <a:schemeClr val="bg2">
                  <a:lumMod val="60000"/>
                  <a:lumOff val="40000"/>
                </a:schemeClr>
              </a:solidFill>
              <a:latin typeface="Times New Roman" pitchFamily="35" charset="0"/>
              <a:ea typeface="ＭＳ Ｐゴシック" pitchFamily="35" charset="-128"/>
              <a:cs typeface="ＭＳ Ｐゴシック" pitchFamily="35" charset="-128"/>
            </a:endParaRPr>
          </a:p>
          <a:p>
            <a:pPr marL="342900" lvl="1" indent="-342900">
              <a:spcBef>
                <a:spcPts val="2200"/>
              </a:spcBef>
              <a:buClr>
                <a:schemeClr val="bg2"/>
              </a:buClr>
            </a:pPr>
            <a:r>
              <a:rPr lang="en-US" b="1" dirty="0" smtClean="0">
                <a:solidFill>
                  <a:srgbClr val="FDE689"/>
                </a:solidFill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  <a:t>LHC Run I – A Random Stroll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</a:rPr>
              <a:t/>
            </a:r>
            <a:b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</a:rPr>
            </a:b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</a:rPr>
              <a:t>	</a:t>
            </a:r>
          </a:p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  <a:t>LHC Run II – Early Results </a:t>
            </a:r>
            <a:b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</a:br>
            <a:endParaRPr lang="en-US" dirty="0" smtClean="0">
              <a:solidFill>
                <a:schemeClr val="bg2">
                  <a:lumMod val="60000"/>
                  <a:lumOff val="40000"/>
                </a:schemeClr>
              </a:solidFill>
              <a:latin typeface="Times New Roman" pitchFamily="35" charset="0"/>
              <a:ea typeface="ＭＳ Ｐゴシック" pitchFamily="35" charset="-128"/>
              <a:cs typeface="ＭＳ Ｐゴシック" pitchFamily="35" charset="-128"/>
            </a:endParaRPr>
          </a:p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ＭＳ Ｐゴシック" pitchFamily="35" charset="-128"/>
                <a:cs typeface="ＭＳ Ｐゴシック" pitchFamily="35" charset="-128"/>
              </a:rPr>
              <a:t>The LHC and Beyond – Opportunities and Challenges</a:t>
            </a:r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C8BFA41-EE8E-E343-9E1C-398587649071}" type="slidenum">
              <a:rPr lang="en-US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35" charset="0"/>
                <a:ea typeface="Times New Roman" pitchFamily="35" charset="0"/>
                <a:cs typeface="Times New Roman" pitchFamily="35" charset="0"/>
              </a:rPr>
              <a:pPr/>
              <a:t>9</a:t>
            </a:fld>
            <a:endParaRPr lang="en-US" smtClean="0">
              <a:solidFill>
                <a:schemeClr val="bg2">
                  <a:lumMod val="60000"/>
                  <a:lumOff val="40000"/>
                </a:schemeClr>
              </a:solidFill>
              <a:latin typeface="Times New Roman" pitchFamily="35" charset="0"/>
              <a:ea typeface="Times New Roman" pitchFamily="35" charset="0"/>
              <a:cs typeface="Times New Roman" pitchFamily="3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27767</TotalTime>
  <Words>1431</Words>
  <Application>Microsoft Macintosh PowerPoint</Application>
  <PresentationFormat>Letter Paper (8.5x11 in)</PresentationFormat>
  <Paragraphs>205</Paragraphs>
  <Slides>40</Slides>
  <Notes>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Twilight</vt:lpstr>
      <vt:lpstr>Equation</vt:lpstr>
      <vt:lpstr>In Search of New Physics or  Why We Need to Talk  More!</vt:lpstr>
      <vt:lpstr>Outline</vt:lpstr>
      <vt:lpstr>Outline</vt:lpstr>
      <vt:lpstr>Introduction</vt:lpstr>
      <vt:lpstr>Slide 5</vt:lpstr>
      <vt:lpstr>Slide 6</vt:lpstr>
      <vt:lpstr>Slide 7</vt:lpstr>
      <vt:lpstr>Introduction</vt:lpstr>
      <vt:lpstr>Outline</vt:lpstr>
      <vt:lpstr>Slide 10</vt:lpstr>
      <vt:lpstr>Let “N” Thousand Flowers Bloom!</vt:lpstr>
      <vt:lpstr>Let A Thousand Flowers Bloom!</vt:lpstr>
      <vt:lpstr>Desperately Seeking SUSY!</vt:lpstr>
      <vt:lpstr>Searching for Resonances</vt:lpstr>
      <vt:lpstr>Searching for Resonances</vt:lpstr>
      <vt:lpstr>A (Cautionary) Tale of Resonances</vt:lpstr>
      <vt:lpstr>Resonances That Aren’t!</vt:lpstr>
      <vt:lpstr>And Resonances That Are!</vt:lpstr>
      <vt:lpstr>A (Cautionary) Tale of an Excess</vt:lpstr>
      <vt:lpstr>A (Cautionary) Tale of an Excess</vt:lpstr>
      <vt:lpstr>So How Sure is Sure Enough?</vt:lpstr>
      <vt:lpstr>So How Sure is Sure Enough?</vt:lpstr>
      <vt:lpstr>The Mono X Program</vt:lpstr>
      <vt:lpstr>The Mono X Program</vt:lpstr>
      <vt:lpstr>Slide 25</vt:lpstr>
      <vt:lpstr>The Mono X Program</vt:lpstr>
      <vt:lpstr>The Mono X Program</vt:lpstr>
      <vt:lpstr>Outline</vt:lpstr>
      <vt:lpstr>Early Commissioning Results</vt:lpstr>
      <vt:lpstr>ATLAS@13 TeV: Breathtaking!</vt:lpstr>
      <vt:lpstr>Resonance Searches – Round 2</vt:lpstr>
      <vt:lpstr>Resonance Searches – Round 2</vt:lpstr>
      <vt:lpstr>A 2.9 TeV Di-Electron Event</vt:lpstr>
      <vt:lpstr>Outline</vt:lpstr>
      <vt:lpstr>Opportunities &amp; Challenges</vt:lpstr>
      <vt:lpstr>Opportunities &amp; Challenges</vt:lpstr>
      <vt:lpstr>Opportunities &amp; Challenges</vt:lpstr>
      <vt:lpstr>Opportunities &amp; Challenges</vt:lpstr>
      <vt:lpstr>Opportunities &amp; Challenges</vt:lpstr>
      <vt:lpstr>Final Remarks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/>
  <cp:lastModifiedBy>Harrison Prosper</cp:lastModifiedBy>
  <cp:revision>683</cp:revision>
  <cp:lastPrinted>1998-10-12T21:43:15Z</cp:lastPrinted>
  <dcterms:created xsi:type="dcterms:W3CDTF">2015-12-10T05:59:57Z</dcterms:created>
  <dcterms:modified xsi:type="dcterms:W3CDTF">2015-12-10T11:25:21Z</dcterms:modified>
</cp:coreProperties>
</file>